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2" r:id="rId2"/>
    <p:sldMasterId id="2147483744" r:id="rId3"/>
    <p:sldMasterId id="2147483756" r:id="rId4"/>
  </p:sldMasterIdLst>
  <p:notesMasterIdLst>
    <p:notesMasterId r:id="rId40"/>
  </p:notesMasterIdLst>
  <p:handoutMasterIdLst>
    <p:handoutMasterId r:id="rId41"/>
  </p:handoutMasterIdLst>
  <p:sldIdLst>
    <p:sldId id="289" r:id="rId5"/>
    <p:sldId id="378" r:id="rId6"/>
    <p:sldId id="383" r:id="rId7"/>
    <p:sldId id="382" r:id="rId8"/>
    <p:sldId id="381" r:id="rId9"/>
    <p:sldId id="379" r:id="rId10"/>
    <p:sldId id="384" r:id="rId11"/>
    <p:sldId id="385" r:id="rId12"/>
    <p:sldId id="340" r:id="rId13"/>
    <p:sldId id="386" r:id="rId14"/>
    <p:sldId id="362" r:id="rId15"/>
    <p:sldId id="351" r:id="rId16"/>
    <p:sldId id="352" r:id="rId17"/>
    <p:sldId id="380" r:id="rId18"/>
    <p:sldId id="359" r:id="rId19"/>
    <p:sldId id="336" r:id="rId20"/>
    <p:sldId id="337" r:id="rId21"/>
    <p:sldId id="338" r:id="rId22"/>
    <p:sldId id="370" r:id="rId23"/>
    <p:sldId id="371" r:id="rId24"/>
    <p:sldId id="373" r:id="rId25"/>
    <p:sldId id="372" r:id="rId26"/>
    <p:sldId id="354" r:id="rId27"/>
    <p:sldId id="355" r:id="rId28"/>
    <p:sldId id="356" r:id="rId29"/>
    <p:sldId id="357" r:id="rId30"/>
    <p:sldId id="358" r:id="rId31"/>
    <p:sldId id="361" r:id="rId32"/>
    <p:sldId id="295" r:id="rId33"/>
    <p:sldId id="272" r:id="rId34"/>
    <p:sldId id="368" r:id="rId35"/>
    <p:sldId id="364" r:id="rId36"/>
    <p:sldId id="365" r:id="rId37"/>
    <p:sldId id="366" r:id="rId38"/>
    <p:sldId id="367" r:id="rId39"/>
  </p:sldIdLst>
  <p:sldSz cx="9144000" cy="6858000" type="screen4x3"/>
  <p:notesSz cx="6831013" cy="99774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wase Takuya" initials="IT" lastIdx="1" clrIdx="0">
    <p:extLst>
      <p:ext uri="{19B8F6BF-5375-455C-9EA6-DF929625EA0E}">
        <p15:presenceInfo xmlns:p15="http://schemas.microsoft.com/office/powerpoint/2012/main" userId="314d637efe3440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E1"/>
    <a:srgbClr val="FF4747"/>
    <a:srgbClr val="FF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 autoAdjust="0"/>
    <p:restoredTop sz="85687" autoAdjust="0"/>
  </p:normalViewPr>
  <p:slideViewPr>
    <p:cSldViewPr snapToGrid="0">
      <p:cViewPr varScale="1">
        <p:scale>
          <a:sx n="68" d="100"/>
          <a:sy n="68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28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452389-283D-4692-AC6A-F0B6D2DB957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CC84A6A0-56AD-433A-82FB-97EF9E5DDFEC}">
      <dgm:prSet phldrT="[テキスト]" custT="1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kumimoji="1" lang="ja-JP" altLang="en-US" sz="2400" b="1" dirty="0" smtClean="0">
              <a:solidFill>
                <a:schemeClr val="bg1"/>
              </a:solidFill>
            </a:rPr>
            <a:t>大域探索</a:t>
          </a:r>
          <a:endParaRPr kumimoji="1" lang="ja-JP" altLang="en-US" sz="2400" b="1" dirty="0">
            <a:solidFill>
              <a:schemeClr val="bg1"/>
            </a:solidFill>
          </a:endParaRPr>
        </a:p>
      </dgm:t>
    </dgm:pt>
    <dgm:pt modelId="{5B0AE0A2-ED26-4C80-B82D-B07E328CDBA3}" type="parTrans" cxnId="{B27515CE-BF92-463B-BFC0-960ADDEE5772}">
      <dgm:prSet/>
      <dgm:spPr/>
      <dgm:t>
        <a:bodyPr/>
        <a:lstStyle/>
        <a:p>
          <a:endParaRPr kumimoji="1" lang="ja-JP" altLang="en-US" sz="2000" b="1"/>
        </a:p>
      </dgm:t>
    </dgm:pt>
    <dgm:pt modelId="{198B9549-27E5-4E47-8ADA-D11A3FE08B44}" type="sibTrans" cxnId="{B27515CE-BF92-463B-BFC0-960ADDEE5772}">
      <dgm:prSet/>
      <dgm:spPr/>
      <dgm:t>
        <a:bodyPr/>
        <a:lstStyle/>
        <a:p>
          <a:endParaRPr kumimoji="1" lang="ja-JP" altLang="en-US" sz="2000" b="1"/>
        </a:p>
      </dgm:t>
    </dgm:pt>
    <dgm:pt modelId="{5406F654-8E20-4B14-BBCB-1DC73A68145B}">
      <dgm:prSet phldrT="[テキスト]" custT="1"/>
      <dgm:spPr>
        <a:ln>
          <a:solidFill>
            <a:schemeClr val="accent5"/>
          </a:solidFill>
        </a:ln>
      </dgm:spPr>
      <dgm:t>
        <a:bodyPr/>
        <a:lstStyle/>
        <a:p>
          <a:r>
            <a:rPr kumimoji="1" lang="ja-JP" altLang="en-US" sz="2400" b="1" dirty="0" smtClean="0"/>
            <a:t>局所探索</a:t>
          </a:r>
          <a:endParaRPr kumimoji="1" lang="ja-JP" altLang="en-US" sz="2400" b="1" dirty="0"/>
        </a:p>
      </dgm:t>
    </dgm:pt>
    <dgm:pt modelId="{3618AF97-DAF9-49D9-8FE9-DA3AB76D8E8E}" type="parTrans" cxnId="{8CC14762-16E5-4B56-A947-185639A48C41}">
      <dgm:prSet/>
      <dgm:spPr/>
      <dgm:t>
        <a:bodyPr/>
        <a:lstStyle/>
        <a:p>
          <a:endParaRPr kumimoji="1" lang="ja-JP" altLang="en-US" sz="2000" b="1"/>
        </a:p>
      </dgm:t>
    </dgm:pt>
    <dgm:pt modelId="{CF3419C5-5067-4D64-A93B-082C6351C119}" type="sibTrans" cxnId="{8CC14762-16E5-4B56-A947-185639A48C41}">
      <dgm:prSet/>
      <dgm:spPr/>
      <dgm:t>
        <a:bodyPr/>
        <a:lstStyle/>
        <a:p>
          <a:endParaRPr kumimoji="1" lang="ja-JP" altLang="en-US" sz="2000" b="1"/>
        </a:p>
      </dgm:t>
    </dgm:pt>
    <dgm:pt modelId="{479D386C-CD72-4A27-89F6-9AD8509884CC}">
      <dgm:prSet custT="1"/>
      <dgm:spPr>
        <a:ln>
          <a:solidFill>
            <a:schemeClr val="accent5"/>
          </a:solidFill>
        </a:ln>
      </dgm:spPr>
      <dgm:t>
        <a:bodyPr/>
        <a:lstStyle/>
        <a:p>
          <a:r>
            <a:rPr kumimoji="1" lang="ja-JP" altLang="en-US" sz="2400" b="1" dirty="0" smtClean="0"/>
            <a:t>ランダム</a:t>
          </a:r>
          <a:r>
            <a:rPr kumimoji="1" lang="en-US" altLang="ja-JP" sz="2400" b="1" dirty="0" smtClean="0"/>
            <a:t/>
          </a:r>
          <a:br>
            <a:rPr kumimoji="1" lang="en-US" altLang="ja-JP" sz="2400" b="1" dirty="0" smtClean="0"/>
          </a:br>
          <a:r>
            <a:rPr kumimoji="1" lang="ja-JP" altLang="en-US" sz="2400" b="1" dirty="0" smtClean="0"/>
            <a:t>探索</a:t>
          </a:r>
          <a:endParaRPr kumimoji="1" lang="ja-JP" altLang="en-US" sz="2400" b="1" dirty="0"/>
        </a:p>
      </dgm:t>
    </dgm:pt>
    <dgm:pt modelId="{3329782F-6A52-4376-AEB9-E17EBCEF1E11}" type="parTrans" cxnId="{AB00217B-3475-445A-BB6D-826141E904AE}">
      <dgm:prSet/>
      <dgm:spPr/>
      <dgm:t>
        <a:bodyPr/>
        <a:lstStyle/>
        <a:p>
          <a:endParaRPr kumimoji="1" lang="ja-JP" altLang="en-US" sz="2000" b="1"/>
        </a:p>
      </dgm:t>
    </dgm:pt>
    <dgm:pt modelId="{3919DA45-676B-48E3-8706-22E4D9F5E013}" type="sibTrans" cxnId="{AB00217B-3475-445A-BB6D-826141E904AE}">
      <dgm:prSet/>
      <dgm:spPr/>
      <dgm:t>
        <a:bodyPr/>
        <a:lstStyle/>
        <a:p>
          <a:endParaRPr kumimoji="1" lang="ja-JP" altLang="en-US" sz="2000" b="1"/>
        </a:p>
      </dgm:t>
    </dgm:pt>
    <dgm:pt modelId="{2493BC49-8157-469F-B621-BF44F6E1D466}">
      <dgm:prSet custT="1"/>
      <dgm:spPr/>
      <dgm:t>
        <a:bodyPr/>
        <a:lstStyle/>
        <a:p>
          <a:r>
            <a:rPr kumimoji="1" lang="ja-JP" altLang="en-US" sz="2400" b="1" dirty="0" smtClean="0"/>
            <a:t>評価</a:t>
          </a:r>
          <a:r>
            <a:rPr kumimoji="1" lang="en-US" altLang="ja-JP" sz="2400" b="1" dirty="0" smtClean="0"/>
            <a:t/>
          </a:r>
          <a:br>
            <a:rPr kumimoji="1" lang="en-US" altLang="ja-JP" sz="2400" b="1" dirty="0" smtClean="0"/>
          </a:br>
          <a:r>
            <a:rPr kumimoji="1" lang="ja-JP" altLang="en-US" sz="2400" b="1" dirty="0" smtClean="0"/>
            <a:t>と更新</a:t>
          </a:r>
          <a:endParaRPr kumimoji="1" lang="ja-JP" altLang="en-US" sz="2400" b="1" dirty="0"/>
        </a:p>
      </dgm:t>
    </dgm:pt>
    <dgm:pt modelId="{4F618A0B-34AE-4EA4-9969-1287AD83EE7C}" type="parTrans" cxnId="{0C063E5D-F891-463D-997B-A1EC5EFF71C0}">
      <dgm:prSet/>
      <dgm:spPr/>
      <dgm:t>
        <a:bodyPr/>
        <a:lstStyle/>
        <a:p>
          <a:endParaRPr kumimoji="1" lang="ja-JP" altLang="en-US" sz="2000" b="1"/>
        </a:p>
      </dgm:t>
    </dgm:pt>
    <dgm:pt modelId="{6360996A-3051-4E53-98D9-883182C52594}" type="sibTrans" cxnId="{0C063E5D-F891-463D-997B-A1EC5EFF71C0}">
      <dgm:prSet/>
      <dgm:spPr/>
      <dgm:t>
        <a:bodyPr/>
        <a:lstStyle/>
        <a:p>
          <a:endParaRPr kumimoji="1" lang="ja-JP" altLang="en-US" sz="2000" b="1"/>
        </a:p>
      </dgm:t>
    </dgm:pt>
    <dgm:pt modelId="{4106300A-70CC-495F-881C-B587021682D0}" type="pres">
      <dgm:prSet presAssocID="{22452389-283D-4692-AC6A-F0B6D2DB957F}" presName="Name0" presStyleCnt="0">
        <dgm:presLayoutVars>
          <dgm:dir/>
          <dgm:animLvl val="lvl"/>
          <dgm:resizeHandles val="exact"/>
        </dgm:presLayoutVars>
      </dgm:prSet>
      <dgm:spPr/>
    </dgm:pt>
    <dgm:pt modelId="{8D6B31DF-2713-47AD-AB13-01C323D42D15}" type="pres">
      <dgm:prSet presAssocID="{CC84A6A0-56AD-433A-82FB-97EF9E5DDFE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4824730-1819-41A0-953D-DFAD77615B7C}" type="pres">
      <dgm:prSet presAssocID="{198B9549-27E5-4E47-8ADA-D11A3FE08B44}" presName="parTxOnlySpace" presStyleCnt="0"/>
      <dgm:spPr/>
    </dgm:pt>
    <dgm:pt modelId="{5EDD29CA-6C60-40C5-B9F8-DC1A2C28B94C}" type="pres">
      <dgm:prSet presAssocID="{5406F654-8E20-4B14-BBCB-1DC73A68145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B1A9C4B-2CBC-42CD-B9C3-0A8416E2242F}" type="pres">
      <dgm:prSet presAssocID="{CF3419C5-5067-4D64-A93B-082C6351C119}" presName="parTxOnlySpace" presStyleCnt="0"/>
      <dgm:spPr/>
    </dgm:pt>
    <dgm:pt modelId="{6A1FD2D0-DE9F-4431-9EB4-E2CB3ACBD2CB}" type="pres">
      <dgm:prSet presAssocID="{479D386C-CD72-4A27-89F6-9AD8509884C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12F556E-4C33-4D85-A1A8-408E6018B90E}" type="pres">
      <dgm:prSet presAssocID="{3919DA45-676B-48E3-8706-22E4D9F5E013}" presName="parTxOnlySpace" presStyleCnt="0"/>
      <dgm:spPr/>
    </dgm:pt>
    <dgm:pt modelId="{BFD7EC7E-A1CA-43C4-BE65-CAB2546B8C70}" type="pres">
      <dgm:prSet presAssocID="{2493BC49-8157-469F-B621-BF44F6E1D46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AB00217B-3475-445A-BB6D-826141E904AE}" srcId="{22452389-283D-4692-AC6A-F0B6D2DB957F}" destId="{479D386C-CD72-4A27-89F6-9AD8509884CC}" srcOrd="2" destOrd="0" parTransId="{3329782F-6A52-4376-AEB9-E17EBCEF1E11}" sibTransId="{3919DA45-676B-48E3-8706-22E4D9F5E013}"/>
    <dgm:cxn modelId="{B27515CE-BF92-463B-BFC0-960ADDEE5772}" srcId="{22452389-283D-4692-AC6A-F0B6D2DB957F}" destId="{CC84A6A0-56AD-433A-82FB-97EF9E5DDFEC}" srcOrd="0" destOrd="0" parTransId="{5B0AE0A2-ED26-4C80-B82D-B07E328CDBA3}" sibTransId="{198B9549-27E5-4E47-8ADA-D11A3FE08B44}"/>
    <dgm:cxn modelId="{11917B55-259D-4D69-85FC-8844CBC0B806}" type="presOf" srcId="{CC84A6A0-56AD-433A-82FB-97EF9E5DDFEC}" destId="{8D6B31DF-2713-47AD-AB13-01C323D42D15}" srcOrd="0" destOrd="0" presId="urn:microsoft.com/office/officeart/2005/8/layout/chevron1"/>
    <dgm:cxn modelId="{0C063E5D-F891-463D-997B-A1EC5EFF71C0}" srcId="{22452389-283D-4692-AC6A-F0B6D2DB957F}" destId="{2493BC49-8157-469F-B621-BF44F6E1D466}" srcOrd="3" destOrd="0" parTransId="{4F618A0B-34AE-4EA4-9969-1287AD83EE7C}" sibTransId="{6360996A-3051-4E53-98D9-883182C52594}"/>
    <dgm:cxn modelId="{1D047EED-0FCC-4616-9698-7A0A5617D2A6}" type="presOf" srcId="{2493BC49-8157-469F-B621-BF44F6E1D466}" destId="{BFD7EC7E-A1CA-43C4-BE65-CAB2546B8C70}" srcOrd="0" destOrd="0" presId="urn:microsoft.com/office/officeart/2005/8/layout/chevron1"/>
    <dgm:cxn modelId="{F1805C24-152D-4171-99F3-5D5A78862B1C}" type="presOf" srcId="{22452389-283D-4692-AC6A-F0B6D2DB957F}" destId="{4106300A-70CC-495F-881C-B587021682D0}" srcOrd="0" destOrd="0" presId="urn:microsoft.com/office/officeart/2005/8/layout/chevron1"/>
    <dgm:cxn modelId="{711D7192-4080-48AF-AB0A-7B0DC6ED813E}" type="presOf" srcId="{479D386C-CD72-4A27-89F6-9AD8509884CC}" destId="{6A1FD2D0-DE9F-4431-9EB4-E2CB3ACBD2CB}" srcOrd="0" destOrd="0" presId="urn:microsoft.com/office/officeart/2005/8/layout/chevron1"/>
    <dgm:cxn modelId="{8CC14762-16E5-4B56-A947-185639A48C41}" srcId="{22452389-283D-4692-AC6A-F0B6D2DB957F}" destId="{5406F654-8E20-4B14-BBCB-1DC73A68145B}" srcOrd="1" destOrd="0" parTransId="{3618AF97-DAF9-49D9-8FE9-DA3AB76D8E8E}" sibTransId="{CF3419C5-5067-4D64-A93B-082C6351C119}"/>
    <dgm:cxn modelId="{F9A6C704-CA41-4E72-A9BC-9F9E5BB27475}" type="presOf" srcId="{5406F654-8E20-4B14-BBCB-1DC73A68145B}" destId="{5EDD29CA-6C60-40C5-B9F8-DC1A2C28B94C}" srcOrd="0" destOrd="0" presId="urn:microsoft.com/office/officeart/2005/8/layout/chevron1"/>
    <dgm:cxn modelId="{2989377B-817D-4240-9F3B-462B99006026}" type="presParOf" srcId="{4106300A-70CC-495F-881C-B587021682D0}" destId="{8D6B31DF-2713-47AD-AB13-01C323D42D15}" srcOrd="0" destOrd="0" presId="urn:microsoft.com/office/officeart/2005/8/layout/chevron1"/>
    <dgm:cxn modelId="{28BFFAE5-4D6C-4396-9AC2-E616BC81888F}" type="presParOf" srcId="{4106300A-70CC-495F-881C-B587021682D0}" destId="{24824730-1819-41A0-953D-DFAD77615B7C}" srcOrd="1" destOrd="0" presId="urn:microsoft.com/office/officeart/2005/8/layout/chevron1"/>
    <dgm:cxn modelId="{1CFD2439-D724-41CA-8F79-03F05B66E8AB}" type="presParOf" srcId="{4106300A-70CC-495F-881C-B587021682D0}" destId="{5EDD29CA-6C60-40C5-B9F8-DC1A2C28B94C}" srcOrd="2" destOrd="0" presId="urn:microsoft.com/office/officeart/2005/8/layout/chevron1"/>
    <dgm:cxn modelId="{B82327EC-C8CE-4218-B870-93136094A415}" type="presParOf" srcId="{4106300A-70CC-495F-881C-B587021682D0}" destId="{2B1A9C4B-2CBC-42CD-B9C3-0A8416E2242F}" srcOrd="3" destOrd="0" presId="urn:microsoft.com/office/officeart/2005/8/layout/chevron1"/>
    <dgm:cxn modelId="{859179CF-6ECB-42F0-9DB2-E926B8C1DAA6}" type="presParOf" srcId="{4106300A-70CC-495F-881C-B587021682D0}" destId="{6A1FD2D0-DE9F-4431-9EB4-E2CB3ACBD2CB}" srcOrd="4" destOrd="0" presId="urn:microsoft.com/office/officeart/2005/8/layout/chevron1"/>
    <dgm:cxn modelId="{56DC5BC8-D039-46BB-971B-CA3E5601EBE6}" type="presParOf" srcId="{4106300A-70CC-495F-881C-B587021682D0}" destId="{212F556E-4C33-4D85-A1A8-408E6018B90E}" srcOrd="5" destOrd="0" presId="urn:microsoft.com/office/officeart/2005/8/layout/chevron1"/>
    <dgm:cxn modelId="{3AA9600F-58A7-4B03-9FE3-B90B56D67008}" type="presParOf" srcId="{4106300A-70CC-495F-881C-B587021682D0}" destId="{BFD7EC7E-A1CA-43C4-BE65-CAB2546B8C70}" srcOrd="6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452389-283D-4692-AC6A-F0B6D2DB957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CC84A6A0-56AD-433A-82FB-97EF9E5DDFEC}">
      <dgm:prSet phldrT="[テキスト]" custT="1"/>
      <dgm:spPr>
        <a:ln>
          <a:solidFill>
            <a:schemeClr val="accent5"/>
          </a:solidFill>
        </a:ln>
      </dgm:spPr>
      <dgm:t>
        <a:bodyPr/>
        <a:lstStyle/>
        <a:p>
          <a:r>
            <a:rPr kumimoji="1" lang="ja-JP" altLang="en-US" sz="2400" b="1" dirty="0" smtClean="0"/>
            <a:t>大域探索</a:t>
          </a:r>
          <a:endParaRPr kumimoji="1" lang="ja-JP" altLang="en-US" sz="2400" b="1" dirty="0"/>
        </a:p>
      </dgm:t>
    </dgm:pt>
    <dgm:pt modelId="{5B0AE0A2-ED26-4C80-B82D-B07E328CDBA3}" type="parTrans" cxnId="{B27515CE-BF92-463B-BFC0-960ADDEE5772}">
      <dgm:prSet/>
      <dgm:spPr/>
      <dgm:t>
        <a:bodyPr/>
        <a:lstStyle/>
        <a:p>
          <a:endParaRPr kumimoji="1" lang="ja-JP" altLang="en-US" sz="2000" b="1"/>
        </a:p>
      </dgm:t>
    </dgm:pt>
    <dgm:pt modelId="{198B9549-27E5-4E47-8ADA-D11A3FE08B44}" type="sibTrans" cxnId="{B27515CE-BF92-463B-BFC0-960ADDEE5772}">
      <dgm:prSet/>
      <dgm:spPr/>
      <dgm:t>
        <a:bodyPr/>
        <a:lstStyle/>
        <a:p>
          <a:endParaRPr kumimoji="1" lang="ja-JP" altLang="en-US" sz="2000" b="1"/>
        </a:p>
      </dgm:t>
    </dgm:pt>
    <dgm:pt modelId="{5406F654-8E20-4B14-BBCB-1DC73A68145B}">
      <dgm:prSet phldrT="[テキスト]" custT="1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kumimoji="1" lang="ja-JP" altLang="en-US" sz="2400" b="1" dirty="0" smtClean="0">
              <a:solidFill>
                <a:schemeClr val="bg1"/>
              </a:solidFill>
            </a:rPr>
            <a:t>局所探索</a:t>
          </a:r>
          <a:endParaRPr kumimoji="1" lang="ja-JP" altLang="en-US" sz="2400" b="1" dirty="0">
            <a:solidFill>
              <a:schemeClr val="bg1"/>
            </a:solidFill>
          </a:endParaRPr>
        </a:p>
      </dgm:t>
    </dgm:pt>
    <dgm:pt modelId="{3618AF97-DAF9-49D9-8FE9-DA3AB76D8E8E}" type="parTrans" cxnId="{8CC14762-16E5-4B56-A947-185639A48C41}">
      <dgm:prSet/>
      <dgm:spPr/>
      <dgm:t>
        <a:bodyPr/>
        <a:lstStyle/>
        <a:p>
          <a:endParaRPr kumimoji="1" lang="ja-JP" altLang="en-US" sz="2000" b="1"/>
        </a:p>
      </dgm:t>
    </dgm:pt>
    <dgm:pt modelId="{CF3419C5-5067-4D64-A93B-082C6351C119}" type="sibTrans" cxnId="{8CC14762-16E5-4B56-A947-185639A48C41}">
      <dgm:prSet/>
      <dgm:spPr/>
      <dgm:t>
        <a:bodyPr/>
        <a:lstStyle/>
        <a:p>
          <a:endParaRPr kumimoji="1" lang="ja-JP" altLang="en-US" sz="2000" b="1"/>
        </a:p>
      </dgm:t>
    </dgm:pt>
    <dgm:pt modelId="{479D386C-CD72-4A27-89F6-9AD8509884CC}">
      <dgm:prSet custT="1"/>
      <dgm:spPr>
        <a:ln>
          <a:solidFill>
            <a:schemeClr val="accent5"/>
          </a:solidFill>
        </a:ln>
      </dgm:spPr>
      <dgm:t>
        <a:bodyPr/>
        <a:lstStyle/>
        <a:p>
          <a:r>
            <a:rPr kumimoji="1" lang="ja-JP" altLang="en-US" sz="2400" b="1" dirty="0" smtClean="0"/>
            <a:t>ランダム</a:t>
          </a:r>
          <a:r>
            <a:rPr kumimoji="1" lang="en-US" altLang="ja-JP" sz="2400" b="1" dirty="0" smtClean="0"/>
            <a:t/>
          </a:r>
          <a:br>
            <a:rPr kumimoji="1" lang="en-US" altLang="ja-JP" sz="2400" b="1" dirty="0" smtClean="0"/>
          </a:br>
          <a:r>
            <a:rPr kumimoji="1" lang="ja-JP" altLang="en-US" sz="2400" b="1" dirty="0" smtClean="0"/>
            <a:t>探索</a:t>
          </a:r>
          <a:endParaRPr kumimoji="1" lang="ja-JP" altLang="en-US" sz="2400" b="1" dirty="0"/>
        </a:p>
      </dgm:t>
    </dgm:pt>
    <dgm:pt modelId="{3329782F-6A52-4376-AEB9-E17EBCEF1E11}" type="parTrans" cxnId="{AB00217B-3475-445A-BB6D-826141E904AE}">
      <dgm:prSet/>
      <dgm:spPr/>
      <dgm:t>
        <a:bodyPr/>
        <a:lstStyle/>
        <a:p>
          <a:endParaRPr kumimoji="1" lang="ja-JP" altLang="en-US" sz="2000" b="1"/>
        </a:p>
      </dgm:t>
    </dgm:pt>
    <dgm:pt modelId="{3919DA45-676B-48E3-8706-22E4D9F5E013}" type="sibTrans" cxnId="{AB00217B-3475-445A-BB6D-826141E904AE}">
      <dgm:prSet/>
      <dgm:spPr/>
      <dgm:t>
        <a:bodyPr/>
        <a:lstStyle/>
        <a:p>
          <a:endParaRPr kumimoji="1" lang="ja-JP" altLang="en-US" sz="2000" b="1"/>
        </a:p>
      </dgm:t>
    </dgm:pt>
    <dgm:pt modelId="{2493BC49-8157-469F-B621-BF44F6E1D466}">
      <dgm:prSet custT="1"/>
      <dgm:spPr/>
      <dgm:t>
        <a:bodyPr/>
        <a:lstStyle/>
        <a:p>
          <a:r>
            <a:rPr kumimoji="1" lang="ja-JP" altLang="en-US" sz="2400" b="1" dirty="0" smtClean="0"/>
            <a:t>評価</a:t>
          </a:r>
          <a:r>
            <a:rPr kumimoji="1" lang="en-US" altLang="ja-JP" sz="2400" b="1" dirty="0" smtClean="0"/>
            <a:t/>
          </a:r>
          <a:br>
            <a:rPr kumimoji="1" lang="en-US" altLang="ja-JP" sz="2400" b="1" dirty="0" smtClean="0"/>
          </a:br>
          <a:r>
            <a:rPr kumimoji="1" lang="ja-JP" altLang="en-US" sz="2400" b="1" dirty="0" smtClean="0"/>
            <a:t>と更新</a:t>
          </a:r>
          <a:endParaRPr kumimoji="1" lang="ja-JP" altLang="en-US" sz="2400" b="1" dirty="0"/>
        </a:p>
      </dgm:t>
    </dgm:pt>
    <dgm:pt modelId="{4F618A0B-34AE-4EA4-9969-1287AD83EE7C}" type="parTrans" cxnId="{0C063E5D-F891-463D-997B-A1EC5EFF71C0}">
      <dgm:prSet/>
      <dgm:spPr/>
      <dgm:t>
        <a:bodyPr/>
        <a:lstStyle/>
        <a:p>
          <a:endParaRPr kumimoji="1" lang="ja-JP" altLang="en-US" sz="2000" b="1"/>
        </a:p>
      </dgm:t>
    </dgm:pt>
    <dgm:pt modelId="{6360996A-3051-4E53-98D9-883182C52594}" type="sibTrans" cxnId="{0C063E5D-F891-463D-997B-A1EC5EFF71C0}">
      <dgm:prSet/>
      <dgm:spPr/>
      <dgm:t>
        <a:bodyPr/>
        <a:lstStyle/>
        <a:p>
          <a:endParaRPr kumimoji="1" lang="ja-JP" altLang="en-US" sz="2000" b="1"/>
        </a:p>
      </dgm:t>
    </dgm:pt>
    <dgm:pt modelId="{4106300A-70CC-495F-881C-B587021682D0}" type="pres">
      <dgm:prSet presAssocID="{22452389-283D-4692-AC6A-F0B6D2DB957F}" presName="Name0" presStyleCnt="0">
        <dgm:presLayoutVars>
          <dgm:dir/>
          <dgm:animLvl val="lvl"/>
          <dgm:resizeHandles val="exact"/>
        </dgm:presLayoutVars>
      </dgm:prSet>
      <dgm:spPr/>
    </dgm:pt>
    <dgm:pt modelId="{8D6B31DF-2713-47AD-AB13-01C323D42D15}" type="pres">
      <dgm:prSet presAssocID="{CC84A6A0-56AD-433A-82FB-97EF9E5DDFE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4824730-1819-41A0-953D-DFAD77615B7C}" type="pres">
      <dgm:prSet presAssocID="{198B9549-27E5-4E47-8ADA-D11A3FE08B44}" presName="parTxOnlySpace" presStyleCnt="0"/>
      <dgm:spPr/>
    </dgm:pt>
    <dgm:pt modelId="{5EDD29CA-6C60-40C5-B9F8-DC1A2C28B94C}" type="pres">
      <dgm:prSet presAssocID="{5406F654-8E20-4B14-BBCB-1DC73A68145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B1A9C4B-2CBC-42CD-B9C3-0A8416E2242F}" type="pres">
      <dgm:prSet presAssocID="{CF3419C5-5067-4D64-A93B-082C6351C119}" presName="parTxOnlySpace" presStyleCnt="0"/>
      <dgm:spPr/>
    </dgm:pt>
    <dgm:pt modelId="{6A1FD2D0-DE9F-4431-9EB4-E2CB3ACBD2CB}" type="pres">
      <dgm:prSet presAssocID="{479D386C-CD72-4A27-89F6-9AD8509884C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12F556E-4C33-4D85-A1A8-408E6018B90E}" type="pres">
      <dgm:prSet presAssocID="{3919DA45-676B-48E3-8706-22E4D9F5E013}" presName="parTxOnlySpace" presStyleCnt="0"/>
      <dgm:spPr/>
    </dgm:pt>
    <dgm:pt modelId="{BFD7EC7E-A1CA-43C4-BE65-CAB2546B8C70}" type="pres">
      <dgm:prSet presAssocID="{2493BC49-8157-469F-B621-BF44F6E1D46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AB00217B-3475-445A-BB6D-826141E904AE}" srcId="{22452389-283D-4692-AC6A-F0B6D2DB957F}" destId="{479D386C-CD72-4A27-89F6-9AD8509884CC}" srcOrd="2" destOrd="0" parTransId="{3329782F-6A52-4376-AEB9-E17EBCEF1E11}" sibTransId="{3919DA45-676B-48E3-8706-22E4D9F5E013}"/>
    <dgm:cxn modelId="{B27515CE-BF92-463B-BFC0-960ADDEE5772}" srcId="{22452389-283D-4692-AC6A-F0B6D2DB957F}" destId="{CC84A6A0-56AD-433A-82FB-97EF9E5DDFEC}" srcOrd="0" destOrd="0" parTransId="{5B0AE0A2-ED26-4C80-B82D-B07E328CDBA3}" sibTransId="{198B9549-27E5-4E47-8ADA-D11A3FE08B44}"/>
    <dgm:cxn modelId="{11917B55-259D-4D69-85FC-8844CBC0B806}" type="presOf" srcId="{CC84A6A0-56AD-433A-82FB-97EF9E5DDFEC}" destId="{8D6B31DF-2713-47AD-AB13-01C323D42D15}" srcOrd="0" destOrd="0" presId="urn:microsoft.com/office/officeart/2005/8/layout/chevron1"/>
    <dgm:cxn modelId="{0C063E5D-F891-463D-997B-A1EC5EFF71C0}" srcId="{22452389-283D-4692-AC6A-F0B6D2DB957F}" destId="{2493BC49-8157-469F-B621-BF44F6E1D466}" srcOrd="3" destOrd="0" parTransId="{4F618A0B-34AE-4EA4-9969-1287AD83EE7C}" sibTransId="{6360996A-3051-4E53-98D9-883182C52594}"/>
    <dgm:cxn modelId="{1D047EED-0FCC-4616-9698-7A0A5617D2A6}" type="presOf" srcId="{2493BC49-8157-469F-B621-BF44F6E1D466}" destId="{BFD7EC7E-A1CA-43C4-BE65-CAB2546B8C70}" srcOrd="0" destOrd="0" presId="urn:microsoft.com/office/officeart/2005/8/layout/chevron1"/>
    <dgm:cxn modelId="{F1805C24-152D-4171-99F3-5D5A78862B1C}" type="presOf" srcId="{22452389-283D-4692-AC6A-F0B6D2DB957F}" destId="{4106300A-70CC-495F-881C-B587021682D0}" srcOrd="0" destOrd="0" presId="urn:microsoft.com/office/officeart/2005/8/layout/chevron1"/>
    <dgm:cxn modelId="{711D7192-4080-48AF-AB0A-7B0DC6ED813E}" type="presOf" srcId="{479D386C-CD72-4A27-89F6-9AD8509884CC}" destId="{6A1FD2D0-DE9F-4431-9EB4-E2CB3ACBD2CB}" srcOrd="0" destOrd="0" presId="urn:microsoft.com/office/officeart/2005/8/layout/chevron1"/>
    <dgm:cxn modelId="{8CC14762-16E5-4B56-A947-185639A48C41}" srcId="{22452389-283D-4692-AC6A-F0B6D2DB957F}" destId="{5406F654-8E20-4B14-BBCB-1DC73A68145B}" srcOrd="1" destOrd="0" parTransId="{3618AF97-DAF9-49D9-8FE9-DA3AB76D8E8E}" sibTransId="{CF3419C5-5067-4D64-A93B-082C6351C119}"/>
    <dgm:cxn modelId="{F9A6C704-CA41-4E72-A9BC-9F9E5BB27475}" type="presOf" srcId="{5406F654-8E20-4B14-BBCB-1DC73A68145B}" destId="{5EDD29CA-6C60-40C5-B9F8-DC1A2C28B94C}" srcOrd="0" destOrd="0" presId="urn:microsoft.com/office/officeart/2005/8/layout/chevron1"/>
    <dgm:cxn modelId="{2989377B-817D-4240-9F3B-462B99006026}" type="presParOf" srcId="{4106300A-70CC-495F-881C-B587021682D0}" destId="{8D6B31DF-2713-47AD-AB13-01C323D42D15}" srcOrd="0" destOrd="0" presId="urn:microsoft.com/office/officeart/2005/8/layout/chevron1"/>
    <dgm:cxn modelId="{28BFFAE5-4D6C-4396-9AC2-E616BC81888F}" type="presParOf" srcId="{4106300A-70CC-495F-881C-B587021682D0}" destId="{24824730-1819-41A0-953D-DFAD77615B7C}" srcOrd="1" destOrd="0" presId="urn:microsoft.com/office/officeart/2005/8/layout/chevron1"/>
    <dgm:cxn modelId="{1CFD2439-D724-41CA-8F79-03F05B66E8AB}" type="presParOf" srcId="{4106300A-70CC-495F-881C-B587021682D0}" destId="{5EDD29CA-6C60-40C5-B9F8-DC1A2C28B94C}" srcOrd="2" destOrd="0" presId="urn:microsoft.com/office/officeart/2005/8/layout/chevron1"/>
    <dgm:cxn modelId="{B82327EC-C8CE-4218-B870-93136094A415}" type="presParOf" srcId="{4106300A-70CC-495F-881C-B587021682D0}" destId="{2B1A9C4B-2CBC-42CD-B9C3-0A8416E2242F}" srcOrd="3" destOrd="0" presId="urn:microsoft.com/office/officeart/2005/8/layout/chevron1"/>
    <dgm:cxn modelId="{859179CF-6ECB-42F0-9DB2-E926B8C1DAA6}" type="presParOf" srcId="{4106300A-70CC-495F-881C-B587021682D0}" destId="{6A1FD2D0-DE9F-4431-9EB4-E2CB3ACBD2CB}" srcOrd="4" destOrd="0" presId="urn:microsoft.com/office/officeart/2005/8/layout/chevron1"/>
    <dgm:cxn modelId="{56DC5BC8-D039-46BB-971B-CA3E5601EBE6}" type="presParOf" srcId="{4106300A-70CC-495F-881C-B587021682D0}" destId="{212F556E-4C33-4D85-A1A8-408E6018B90E}" srcOrd="5" destOrd="0" presId="urn:microsoft.com/office/officeart/2005/8/layout/chevron1"/>
    <dgm:cxn modelId="{3AA9600F-58A7-4B03-9FE3-B90B56D67008}" type="presParOf" srcId="{4106300A-70CC-495F-881C-B587021682D0}" destId="{BFD7EC7E-A1CA-43C4-BE65-CAB2546B8C7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452389-283D-4692-AC6A-F0B6D2DB957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CC84A6A0-56AD-433A-82FB-97EF9E5DDFEC}">
      <dgm:prSet phldrT="[テキスト]" custT="1"/>
      <dgm:spPr>
        <a:ln>
          <a:solidFill>
            <a:schemeClr val="accent5"/>
          </a:solidFill>
        </a:ln>
      </dgm:spPr>
      <dgm:t>
        <a:bodyPr/>
        <a:lstStyle/>
        <a:p>
          <a:r>
            <a:rPr kumimoji="1" lang="ja-JP" altLang="en-US" sz="2400" b="1" dirty="0" smtClean="0"/>
            <a:t>大域探索</a:t>
          </a:r>
          <a:endParaRPr kumimoji="1" lang="ja-JP" altLang="en-US" sz="2400" b="1" dirty="0"/>
        </a:p>
      </dgm:t>
    </dgm:pt>
    <dgm:pt modelId="{5B0AE0A2-ED26-4C80-B82D-B07E328CDBA3}" type="parTrans" cxnId="{B27515CE-BF92-463B-BFC0-960ADDEE5772}">
      <dgm:prSet/>
      <dgm:spPr/>
      <dgm:t>
        <a:bodyPr/>
        <a:lstStyle/>
        <a:p>
          <a:endParaRPr kumimoji="1" lang="ja-JP" altLang="en-US" sz="2000" b="1"/>
        </a:p>
      </dgm:t>
    </dgm:pt>
    <dgm:pt modelId="{198B9549-27E5-4E47-8ADA-D11A3FE08B44}" type="sibTrans" cxnId="{B27515CE-BF92-463B-BFC0-960ADDEE5772}">
      <dgm:prSet/>
      <dgm:spPr/>
      <dgm:t>
        <a:bodyPr/>
        <a:lstStyle/>
        <a:p>
          <a:endParaRPr kumimoji="1" lang="ja-JP" altLang="en-US" sz="2000" b="1"/>
        </a:p>
      </dgm:t>
    </dgm:pt>
    <dgm:pt modelId="{5406F654-8E20-4B14-BBCB-1DC73A68145B}">
      <dgm:prSet phldrT="[テキスト]" custT="1"/>
      <dgm:spPr>
        <a:ln>
          <a:solidFill>
            <a:schemeClr val="accent5"/>
          </a:solidFill>
        </a:ln>
      </dgm:spPr>
      <dgm:t>
        <a:bodyPr/>
        <a:lstStyle/>
        <a:p>
          <a:r>
            <a:rPr kumimoji="1" lang="ja-JP" altLang="en-US" sz="2400" b="1" dirty="0" smtClean="0"/>
            <a:t>局所探索</a:t>
          </a:r>
          <a:endParaRPr kumimoji="1" lang="ja-JP" altLang="en-US" sz="2400" b="1" dirty="0"/>
        </a:p>
      </dgm:t>
    </dgm:pt>
    <dgm:pt modelId="{3618AF97-DAF9-49D9-8FE9-DA3AB76D8E8E}" type="parTrans" cxnId="{8CC14762-16E5-4B56-A947-185639A48C41}">
      <dgm:prSet/>
      <dgm:spPr/>
      <dgm:t>
        <a:bodyPr/>
        <a:lstStyle/>
        <a:p>
          <a:endParaRPr kumimoji="1" lang="ja-JP" altLang="en-US" sz="2000" b="1"/>
        </a:p>
      </dgm:t>
    </dgm:pt>
    <dgm:pt modelId="{CF3419C5-5067-4D64-A93B-082C6351C119}" type="sibTrans" cxnId="{8CC14762-16E5-4B56-A947-185639A48C41}">
      <dgm:prSet/>
      <dgm:spPr/>
      <dgm:t>
        <a:bodyPr/>
        <a:lstStyle/>
        <a:p>
          <a:endParaRPr kumimoji="1" lang="ja-JP" altLang="en-US" sz="2000" b="1"/>
        </a:p>
      </dgm:t>
    </dgm:pt>
    <dgm:pt modelId="{479D386C-CD72-4A27-89F6-9AD8509884CC}">
      <dgm:prSet custT="1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kumimoji="1" lang="ja-JP" altLang="en-US" sz="2400" b="1" dirty="0" smtClean="0">
              <a:solidFill>
                <a:schemeClr val="bg1"/>
              </a:solidFill>
            </a:rPr>
            <a:t>ランダム</a:t>
          </a:r>
          <a:r>
            <a:rPr kumimoji="1" lang="en-US" altLang="ja-JP" sz="2400" b="1" dirty="0" smtClean="0">
              <a:solidFill>
                <a:schemeClr val="bg1"/>
              </a:solidFill>
            </a:rPr>
            <a:t/>
          </a:r>
          <a:br>
            <a:rPr kumimoji="1" lang="en-US" altLang="ja-JP" sz="2400" b="1" dirty="0" smtClean="0">
              <a:solidFill>
                <a:schemeClr val="bg1"/>
              </a:solidFill>
            </a:rPr>
          </a:br>
          <a:r>
            <a:rPr kumimoji="1" lang="ja-JP" altLang="en-US" sz="2400" b="1" dirty="0" smtClean="0">
              <a:solidFill>
                <a:schemeClr val="bg1"/>
              </a:solidFill>
            </a:rPr>
            <a:t>探索</a:t>
          </a:r>
          <a:endParaRPr kumimoji="1" lang="ja-JP" altLang="en-US" sz="2400" b="1" dirty="0">
            <a:solidFill>
              <a:schemeClr val="bg1"/>
            </a:solidFill>
          </a:endParaRPr>
        </a:p>
      </dgm:t>
    </dgm:pt>
    <dgm:pt modelId="{3329782F-6A52-4376-AEB9-E17EBCEF1E11}" type="parTrans" cxnId="{AB00217B-3475-445A-BB6D-826141E904AE}">
      <dgm:prSet/>
      <dgm:spPr/>
      <dgm:t>
        <a:bodyPr/>
        <a:lstStyle/>
        <a:p>
          <a:endParaRPr kumimoji="1" lang="ja-JP" altLang="en-US" sz="2000" b="1"/>
        </a:p>
      </dgm:t>
    </dgm:pt>
    <dgm:pt modelId="{3919DA45-676B-48E3-8706-22E4D9F5E013}" type="sibTrans" cxnId="{AB00217B-3475-445A-BB6D-826141E904AE}">
      <dgm:prSet/>
      <dgm:spPr/>
      <dgm:t>
        <a:bodyPr/>
        <a:lstStyle/>
        <a:p>
          <a:endParaRPr kumimoji="1" lang="ja-JP" altLang="en-US" sz="2000" b="1"/>
        </a:p>
      </dgm:t>
    </dgm:pt>
    <dgm:pt modelId="{2493BC49-8157-469F-B621-BF44F6E1D466}">
      <dgm:prSet custT="1"/>
      <dgm:spPr/>
      <dgm:t>
        <a:bodyPr/>
        <a:lstStyle/>
        <a:p>
          <a:r>
            <a:rPr kumimoji="1" lang="ja-JP" altLang="en-US" sz="2400" b="1" dirty="0" smtClean="0"/>
            <a:t>評価</a:t>
          </a:r>
          <a:r>
            <a:rPr kumimoji="1" lang="en-US" altLang="ja-JP" sz="2400" b="1" dirty="0" smtClean="0"/>
            <a:t/>
          </a:r>
          <a:br>
            <a:rPr kumimoji="1" lang="en-US" altLang="ja-JP" sz="2400" b="1" dirty="0" smtClean="0"/>
          </a:br>
          <a:r>
            <a:rPr kumimoji="1" lang="ja-JP" altLang="en-US" sz="2400" b="1" dirty="0" smtClean="0"/>
            <a:t>と更新</a:t>
          </a:r>
          <a:endParaRPr kumimoji="1" lang="ja-JP" altLang="en-US" sz="2400" b="1" dirty="0"/>
        </a:p>
      </dgm:t>
    </dgm:pt>
    <dgm:pt modelId="{4F618A0B-34AE-4EA4-9969-1287AD83EE7C}" type="parTrans" cxnId="{0C063E5D-F891-463D-997B-A1EC5EFF71C0}">
      <dgm:prSet/>
      <dgm:spPr/>
      <dgm:t>
        <a:bodyPr/>
        <a:lstStyle/>
        <a:p>
          <a:endParaRPr kumimoji="1" lang="ja-JP" altLang="en-US" sz="2000" b="1"/>
        </a:p>
      </dgm:t>
    </dgm:pt>
    <dgm:pt modelId="{6360996A-3051-4E53-98D9-883182C52594}" type="sibTrans" cxnId="{0C063E5D-F891-463D-997B-A1EC5EFF71C0}">
      <dgm:prSet/>
      <dgm:spPr/>
      <dgm:t>
        <a:bodyPr/>
        <a:lstStyle/>
        <a:p>
          <a:endParaRPr kumimoji="1" lang="ja-JP" altLang="en-US" sz="2000" b="1"/>
        </a:p>
      </dgm:t>
    </dgm:pt>
    <dgm:pt modelId="{4106300A-70CC-495F-881C-B587021682D0}" type="pres">
      <dgm:prSet presAssocID="{22452389-283D-4692-AC6A-F0B6D2DB957F}" presName="Name0" presStyleCnt="0">
        <dgm:presLayoutVars>
          <dgm:dir/>
          <dgm:animLvl val="lvl"/>
          <dgm:resizeHandles val="exact"/>
        </dgm:presLayoutVars>
      </dgm:prSet>
      <dgm:spPr/>
    </dgm:pt>
    <dgm:pt modelId="{8D6B31DF-2713-47AD-AB13-01C323D42D15}" type="pres">
      <dgm:prSet presAssocID="{CC84A6A0-56AD-433A-82FB-97EF9E5DDFE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4824730-1819-41A0-953D-DFAD77615B7C}" type="pres">
      <dgm:prSet presAssocID="{198B9549-27E5-4E47-8ADA-D11A3FE08B44}" presName="parTxOnlySpace" presStyleCnt="0"/>
      <dgm:spPr/>
    </dgm:pt>
    <dgm:pt modelId="{5EDD29CA-6C60-40C5-B9F8-DC1A2C28B94C}" type="pres">
      <dgm:prSet presAssocID="{5406F654-8E20-4B14-BBCB-1DC73A68145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B1A9C4B-2CBC-42CD-B9C3-0A8416E2242F}" type="pres">
      <dgm:prSet presAssocID="{CF3419C5-5067-4D64-A93B-082C6351C119}" presName="parTxOnlySpace" presStyleCnt="0"/>
      <dgm:spPr/>
    </dgm:pt>
    <dgm:pt modelId="{6A1FD2D0-DE9F-4431-9EB4-E2CB3ACBD2CB}" type="pres">
      <dgm:prSet presAssocID="{479D386C-CD72-4A27-89F6-9AD8509884C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12F556E-4C33-4D85-A1A8-408E6018B90E}" type="pres">
      <dgm:prSet presAssocID="{3919DA45-676B-48E3-8706-22E4D9F5E013}" presName="parTxOnlySpace" presStyleCnt="0"/>
      <dgm:spPr/>
    </dgm:pt>
    <dgm:pt modelId="{BFD7EC7E-A1CA-43C4-BE65-CAB2546B8C70}" type="pres">
      <dgm:prSet presAssocID="{2493BC49-8157-469F-B621-BF44F6E1D46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AB00217B-3475-445A-BB6D-826141E904AE}" srcId="{22452389-283D-4692-AC6A-F0B6D2DB957F}" destId="{479D386C-CD72-4A27-89F6-9AD8509884CC}" srcOrd="2" destOrd="0" parTransId="{3329782F-6A52-4376-AEB9-E17EBCEF1E11}" sibTransId="{3919DA45-676B-48E3-8706-22E4D9F5E013}"/>
    <dgm:cxn modelId="{B27515CE-BF92-463B-BFC0-960ADDEE5772}" srcId="{22452389-283D-4692-AC6A-F0B6D2DB957F}" destId="{CC84A6A0-56AD-433A-82FB-97EF9E5DDFEC}" srcOrd="0" destOrd="0" parTransId="{5B0AE0A2-ED26-4C80-B82D-B07E328CDBA3}" sibTransId="{198B9549-27E5-4E47-8ADA-D11A3FE08B44}"/>
    <dgm:cxn modelId="{11917B55-259D-4D69-85FC-8844CBC0B806}" type="presOf" srcId="{CC84A6A0-56AD-433A-82FB-97EF9E5DDFEC}" destId="{8D6B31DF-2713-47AD-AB13-01C323D42D15}" srcOrd="0" destOrd="0" presId="urn:microsoft.com/office/officeart/2005/8/layout/chevron1"/>
    <dgm:cxn modelId="{0C063E5D-F891-463D-997B-A1EC5EFF71C0}" srcId="{22452389-283D-4692-AC6A-F0B6D2DB957F}" destId="{2493BC49-8157-469F-B621-BF44F6E1D466}" srcOrd="3" destOrd="0" parTransId="{4F618A0B-34AE-4EA4-9969-1287AD83EE7C}" sibTransId="{6360996A-3051-4E53-98D9-883182C52594}"/>
    <dgm:cxn modelId="{1D047EED-0FCC-4616-9698-7A0A5617D2A6}" type="presOf" srcId="{2493BC49-8157-469F-B621-BF44F6E1D466}" destId="{BFD7EC7E-A1CA-43C4-BE65-CAB2546B8C70}" srcOrd="0" destOrd="0" presId="urn:microsoft.com/office/officeart/2005/8/layout/chevron1"/>
    <dgm:cxn modelId="{F1805C24-152D-4171-99F3-5D5A78862B1C}" type="presOf" srcId="{22452389-283D-4692-AC6A-F0B6D2DB957F}" destId="{4106300A-70CC-495F-881C-B587021682D0}" srcOrd="0" destOrd="0" presId="urn:microsoft.com/office/officeart/2005/8/layout/chevron1"/>
    <dgm:cxn modelId="{711D7192-4080-48AF-AB0A-7B0DC6ED813E}" type="presOf" srcId="{479D386C-CD72-4A27-89F6-9AD8509884CC}" destId="{6A1FD2D0-DE9F-4431-9EB4-E2CB3ACBD2CB}" srcOrd="0" destOrd="0" presId="urn:microsoft.com/office/officeart/2005/8/layout/chevron1"/>
    <dgm:cxn modelId="{8CC14762-16E5-4B56-A947-185639A48C41}" srcId="{22452389-283D-4692-AC6A-F0B6D2DB957F}" destId="{5406F654-8E20-4B14-BBCB-1DC73A68145B}" srcOrd="1" destOrd="0" parTransId="{3618AF97-DAF9-49D9-8FE9-DA3AB76D8E8E}" sibTransId="{CF3419C5-5067-4D64-A93B-082C6351C119}"/>
    <dgm:cxn modelId="{F9A6C704-CA41-4E72-A9BC-9F9E5BB27475}" type="presOf" srcId="{5406F654-8E20-4B14-BBCB-1DC73A68145B}" destId="{5EDD29CA-6C60-40C5-B9F8-DC1A2C28B94C}" srcOrd="0" destOrd="0" presId="urn:microsoft.com/office/officeart/2005/8/layout/chevron1"/>
    <dgm:cxn modelId="{2989377B-817D-4240-9F3B-462B99006026}" type="presParOf" srcId="{4106300A-70CC-495F-881C-B587021682D0}" destId="{8D6B31DF-2713-47AD-AB13-01C323D42D15}" srcOrd="0" destOrd="0" presId="urn:microsoft.com/office/officeart/2005/8/layout/chevron1"/>
    <dgm:cxn modelId="{28BFFAE5-4D6C-4396-9AC2-E616BC81888F}" type="presParOf" srcId="{4106300A-70CC-495F-881C-B587021682D0}" destId="{24824730-1819-41A0-953D-DFAD77615B7C}" srcOrd="1" destOrd="0" presId="urn:microsoft.com/office/officeart/2005/8/layout/chevron1"/>
    <dgm:cxn modelId="{1CFD2439-D724-41CA-8F79-03F05B66E8AB}" type="presParOf" srcId="{4106300A-70CC-495F-881C-B587021682D0}" destId="{5EDD29CA-6C60-40C5-B9F8-DC1A2C28B94C}" srcOrd="2" destOrd="0" presId="urn:microsoft.com/office/officeart/2005/8/layout/chevron1"/>
    <dgm:cxn modelId="{B82327EC-C8CE-4218-B870-93136094A415}" type="presParOf" srcId="{4106300A-70CC-495F-881C-B587021682D0}" destId="{2B1A9C4B-2CBC-42CD-B9C3-0A8416E2242F}" srcOrd="3" destOrd="0" presId="urn:microsoft.com/office/officeart/2005/8/layout/chevron1"/>
    <dgm:cxn modelId="{859179CF-6ECB-42F0-9DB2-E926B8C1DAA6}" type="presParOf" srcId="{4106300A-70CC-495F-881C-B587021682D0}" destId="{6A1FD2D0-DE9F-4431-9EB4-E2CB3ACBD2CB}" srcOrd="4" destOrd="0" presId="urn:microsoft.com/office/officeart/2005/8/layout/chevron1"/>
    <dgm:cxn modelId="{56DC5BC8-D039-46BB-971B-CA3E5601EBE6}" type="presParOf" srcId="{4106300A-70CC-495F-881C-B587021682D0}" destId="{212F556E-4C33-4D85-A1A8-408E6018B90E}" srcOrd="5" destOrd="0" presId="urn:microsoft.com/office/officeart/2005/8/layout/chevron1"/>
    <dgm:cxn modelId="{3AA9600F-58A7-4B03-9FE3-B90B56D67008}" type="presParOf" srcId="{4106300A-70CC-495F-881C-B587021682D0}" destId="{BFD7EC7E-A1CA-43C4-BE65-CAB2546B8C7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452389-283D-4692-AC6A-F0B6D2DB957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CC84A6A0-56AD-433A-82FB-97EF9E5DDFEC}">
      <dgm:prSet phldrT="[テキスト]" custT="1"/>
      <dgm:spPr/>
      <dgm:t>
        <a:bodyPr/>
        <a:lstStyle/>
        <a:p>
          <a:r>
            <a:rPr kumimoji="1" lang="ja-JP" altLang="en-US" sz="2400" b="1" dirty="0" smtClean="0"/>
            <a:t>大域探索</a:t>
          </a:r>
          <a:endParaRPr kumimoji="1" lang="ja-JP" altLang="en-US" sz="2400" b="1" dirty="0"/>
        </a:p>
      </dgm:t>
    </dgm:pt>
    <dgm:pt modelId="{5B0AE0A2-ED26-4C80-B82D-B07E328CDBA3}" type="parTrans" cxnId="{B27515CE-BF92-463B-BFC0-960ADDEE5772}">
      <dgm:prSet/>
      <dgm:spPr/>
      <dgm:t>
        <a:bodyPr/>
        <a:lstStyle/>
        <a:p>
          <a:endParaRPr kumimoji="1" lang="ja-JP" altLang="en-US" sz="2000" b="1"/>
        </a:p>
      </dgm:t>
    </dgm:pt>
    <dgm:pt modelId="{198B9549-27E5-4E47-8ADA-D11A3FE08B44}" type="sibTrans" cxnId="{B27515CE-BF92-463B-BFC0-960ADDEE5772}">
      <dgm:prSet/>
      <dgm:spPr/>
      <dgm:t>
        <a:bodyPr/>
        <a:lstStyle/>
        <a:p>
          <a:endParaRPr kumimoji="1" lang="ja-JP" altLang="en-US" sz="2000" b="1"/>
        </a:p>
      </dgm:t>
    </dgm:pt>
    <dgm:pt modelId="{5406F654-8E20-4B14-BBCB-1DC73A68145B}">
      <dgm:prSet phldrT="[テキスト]" custT="1"/>
      <dgm:spPr/>
      <dgm:t>
        <a:bodyPr/>
        <a:lstStyle/>
        <a:p>
          <a:r>
            <a:rPr kumimoji="1" lang="ja-JP" altLang="en-US" sz="2400" b="1" dirty="0" smtClean="0"/>
            <a:t>局所探索</a:t>
          </a:r>
          <a:endParaRPr kumimoji="1" lang="ja-JP" altLang="en-US" sz="2400" b="1" dirty="0"/>
        </a:p>
      </dgm:t>
    </dgm:pt>
    <dgm:pt modelId="{3618AF97-DAF9-49D9-8FE9-DA3AB76D8E8E}" type="parTrans" cxnId="{8CC14762-16E5-4B56-A947-185639A48C41}">
      <dgm:prSet/>
      <dgm:spPr/>
      <dgm:t>
        <a:bodyPr/>
        <a:lstStyle/>
        <a:p>
          <a:endParaRPr kumimoji="1" lang="ja-JP" altLang="en-US" sz="2000" b="1"/>
        </a:p>
      </dgm:t>
    </dgm:pt>
    <dgm:pt modelId="{CF3419C5-5067-4D64-A93B-082C6351C119}" type="sibTrans" cxnId="{8CC14762-16E5-4B56-A947-185639A48C41}">
      <dgm:prSet/>
      <dgm:spPr/>
      <dgm:t>
        <a:bodyPr/>
        <a:lstStyle/>
        <a:p>
          <a:endParaRPr kumimoji="1" lang="ja-JP" altLang="en-US" sz="2000" b="1"/>
        </a:p>
      </dgm:t>
    </dgm:pt>
    <dgm:pt modelId="{479D386C-CD72-4A27-89F6-9AD8509884CC}">
      <dgm:prSet custT="1"/>
      <dgm:spPr/>
      <dgm:t>
        <a:bodyPr/>
        <a:lstStyle/>
        <a:p>
          <a:r>
            <a:rPr kumimoji="1" lang="ja-JP" altLang="en-US" sz="2400" b="1" dirty="0" smtClean="0"/>
            <a:t>ランダム</a:t>
          </a:r>
          <a:r>
            <a:rPr kumimoji="1" lang="en-US" altLang="ja-JP" sz="2400" b="1" dirty="0" smtClean="0"/>
            <a:t/>
          </a:r>
          <a:br>
            <a:rPr kumimoji="1" lang="en-US" altLang="ja-JP" sz="2400" b="1" dirty="0" smtClean="0"/>
          </a:br>
          <a:r>
            <a:rPr kumimoji="1" lang="ja-JP" altLang="en-US" sz="2400" b="1" dirty="0" smtClean="0"/>
            <a:t>探索</a:t>
          </a:r>
          <a:endParaRPr kumimoji="1" lang="ja-JP" altLang="en-US" sz="2400" b="1" dirty="0"/>
        </a:p>
      </dgm:t>
    </dgm:pt>
    <dgm:pt modelId="{3329782F-6A52-4376-AEB9-E17EBCEF1E11}" type="parTrans" cxnId="{AB00217B-3475-445A-BB6D-826141E904AE}">
      <dgm:prSet/>
      <dgm:spPr/>
      <dgm:t>
        <a:bodyPr/>
        <a:lstStyle/>
        <a:p>
          <a:endParaRPr kumimoji="1" lang="ja-JP" altLang="en-US" sz="2000" b="1"/>
        </a:p>
      </dgm:t>
    </dgm:pt>
    <dgm:pt modelId="{3919DA45-676B-48E3-8706-22E4D9F5E013}" type="sibTrans" cxnId="{AB00217B-3475-445A-BB6D-826141E904AE}">
      <dgm:prSet/>
      <dgm:spPr/>
      <dgm:t>
        <a:bodyPr/>
        <a:lstStyle/>
        <a:p>
          <a:endParaRPr kumimoji="1" lang="ja-JP" altLang="en-US" sz="2000" b="1"/>
        </a:p>
      </dgm:t>
    </dgm:pt>
    <dgm:pt modelId="{2493BC49-8157-469F-B621-BF44F6E1D466}">
      <dgm:prSet custT="1"/>
      <dgm:spPr>
        <a:solidFill>
          <a:schemeClr val="accent5"/>
        </a:solidFill>
      </dgm:spPr>
      <dgm:t>
        <a:bodyPr/>
        <a:lstStyle/>
        <a:p>
          <a:r>
            <a:rPr kumimoji="1" lang="ja-JP" altLang="en-US" sz="2400" b="1" dirty="0" smtClean="0">
              <a:solidFill>
                <a:schemeClr val="bg1"/>
              </a:solidFill>
            </a:rPr>
            <a:t>評価</a:t>
          </a:r>
          <a:r>
            <a:rPr kumimoji="1" lang="en-US" altLang="ja-JP" sz="2400" b="1" dirty="0" smtClean="0">
              <a:solidFill>
                <a:schemeClr val="bg1"/>
              </a:solidFill>
            </a:rPr>
            <a:t/>
          </a:r>
          <a:br>
            <a:rPr kumimoji="1" lang="en-US" altLang="ja-JP" sz="2400" b="1" dirty="0" smtClean="0">
              <a:solidFill>
                <a:schemeClr val="bg1"/>
              </a:solidFill>
            </a:rPr>
          </a:br>
          <a:r>
            <a:rPr kumimoji="1" lang="ja-JP" altLang="en-US" sz="2400" b="1" dirty="0" smtClean="0">
              <a:solidFill>
                <a:schemeClr val="bg1"/>
              </a:solidFill>
            </a:rPr>
            <a:t>と更新</a:t>
          </a:r>
          <a:endParaRPr kumimoji="1" lang="ja-JP" altLang="en-US" sz="2400" b="1" dirty="0">
            <a:solidFill>
              <a:schemeClr val="bg1"/>
            </a:solidFill>
          </a:endParaRPr>
        </a:p>
      </dgm:t>
    </dgm:pt>
    <dgm:pt modelId="{4F618A0B-34AE-4EA4-9969-1287AD83EE7C}" type="parTrans" cxnId="{0C063E5D-F891-463D-997B-A1EC5EFF71C0}">
      <dgm:prSet/>
      <dgm:spPr/>
      <dgm:t>
        <a:bodyPr/>
        <a:lstStyle/>
        <a:p>
          <a:endParaRPr kumimoji="1" lang="ja-JP" altLang="en-US" sz="2000" b="1"/>
        </a:p>
      </dgm:t>
    </dgm:pt>
    <dgm:pt modelId="{6360996A-3051-4E53-98D9-883182C52594}" type="sibTrans" cxnId="{0C063E5D-F891-463D-997B-A1EC5EFF71C0}">
      <dgm:prSet/>
      <dgm:spPr/>
      <dgm:t>
        <a:bodyPr/>
        <a:lstStyle/>
        <a:p>
          <a:endParaRPr kumimoji="1" lang="ja-JP" altLang="en-US" sz="2000" b="1"/>
        </a:p>
      </dgm:t>
    </dgm:pt>
    <dgm:pt modelId="{4106300A-70CC-495F-881C-B587021682D0}" type="pres">
      <dgm:prSet presAssocID="{22452389-283D-4692-AC6A-F0B6D2DB957F}" presName="Name0" presStyleCnt="0">
        <dgm:presLayoutVars>
          <dgm:dir/>
          <dgm:animLvl val="lvl"/>
          <dgm:resizeHandles val="exact"/>
        </dgm:presLayoutVars>
      </dgm:prSet>
      <dgm:spPr/>
    </dgm:pt>
    <dgm:pt modelId="{8D6B31DF-2713-47AD-AB13-01C323D42D15}" type="pres">
      <dgm:prSet presAssocID="{CC84A6A0-56AD-433A-82FB-97EF9E5DDFE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4824730-1819-41A0-953D-DFAD77615B7C}" type="pres">
      <dgm:prSet presAssocID="{198B9549-27E5-4E47-8ADA-D11A3FE08B44}" presName="parTxOnlySpace" presStyleCnt="0"/>
      <dgm:spPr/>
    </dgm:pt>
    <dgm:pt modelId="{5EDD29CA-6C60-40C5-B9F8-DC1A2C28B94C}" type="pres">
      <dgm:prSet presAssocID="{5406F654-8E20-4B14-BBCB-1DC73A68145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B1A9C4B-2CBC-42CD-B9C3-0A8416E2242F}" type="pres">
      <dgm:prSet presAssocID="{CF3419C5-5067-4D64-A93B-082C6351C119}" presName="parTxOnlySpace" presStyleCnt="0"/>
      <dgm:spPr/>
    </dgm:pt>
    <dgm:pt modelId="{6A1FD2D0-DE9F-4431-9EB4-E2CB3ACBD2CB}" type="pres">
      <dgm:prSet presAssocID="{479D386C-CD72-4A27-89F6-9AD8509884C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12F556E-4C33-4D85-A1A8-408E6018B90E}" type="pres">
      <dgm:prSet presAssocID="{3919DA45-676B-48E3-8706-22E4D9F5E013}" presName="parTxOnlySpace" presStyleCnt="0"/>
      <dgm:spPr/>
    </dgm:pt>
    <dgm:pt modelId="{BFD7EC7E-A1CA-43C4-BE65-CAB2546B8C70}" type="pres">
      <dgm:prSet presAssocID="{2493BC49-8157-469F-B621-BF44F6E1D46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AB00217B-3475-445A-BB6D-826141E904AE}" srcId="{22452389-283D-4692-AC6A-F0B6D2DB957F}" destId="{479D386C-CD72-4A27-89F6-9AD8509884CC}" srcOrd="2" destOrd="0" parTransId="{3329782F-6A52-4376-AEB9-E17EBCEF1E11}" sibTransId="{3919DA45-676B-48E3-8706-22E4D9F5E013}"/>
    <dgm:cxn modelId="{B27515CE-BF92-463B-BFC0-960ADDEE5772}" srcId="{22452389-283D-4692-AC6A-F0B6D2DB957F}" destId="{CC84A6A0-56AD-433A-82FB-97EF9E5DDFEC}" srcOrd="0" destOrd="0" parTransId="{5B0AE0A2-ED26-4C80-B82D-B07E328CDBA3}" sibTransId="{198B9549-27E5-4E47-8ADA-D11A3FE08B44}"/>
    <dgm:cxn modelId="{11917B55-259D-4D69-85FC-8844CBC0B806}" type="presOf" srcId="{CC84A6A0-56AD-433A-82FB-97EF9E5DDFEC}" destId="{8D6B31DF-2713-47AD-AB13-01C323D42D15}" srcOrd="0" destOrd="0" presId="urn:microsoft.com/office/officeart/2005/8/layout/chevron1"/>
    <dgm:cxn modelId="{0C063E5D-F891-463D-997B-A1EC5EFF71C0}" srcId="{22452389-283D-4692-AC6A-F0B6D2DB957F}" destId="{2493BC49-8157-469F-B621-BF44F6E1D466}" srcOrd="3" destOrd="0" parTransId="{4F618A0B-34AE-4EA4-9969-1287AD83EE7C}" sibTransId="{6360996A-3051-4E53-98D9-883182C52594}"/>
    <dgm:cxn modelId="{1D047EED-0FCC-4616-9698-7A0A5617D2A6}" type="presOf" srcId="{2493BC49-8157-469F-B621-BF44F6E1D466}" destId="{BFD7EC7E-A1CA-43C4-BE65-CAB2546B8C70}" srcOrd="0" destOrd="0" presId="urn:microsoft.com/office/officeart/2005/8/layout/chevron1"/>
    <dgm:cxn modelId="{F1805C24-152D-4171-99F3-5D5A78862B1C}" type="presOf" srcId="{22452389-283D-4692-AC6A-F0B6D2DB957F}" destId="{4106300A-70CC-495F-881C-B587021682D0}" srcOrd="0" destOrd="0" presId="urn:microsoft.com/office/officeart/2005/8/layout/chevron1"/>
    <dgm:cxn modelId="{711D7192-4080-48AF-AB0A-7B0DC6ED813E}" type="presOf" srcId="{479D386C-CD72-4A27-89F6-9AD8509884CC}" destId="{6A1FD2D0-DE9F-4431-9EB4-E2CB3ACBD2CB}" srcOrd="0" destOrd="0" presId="urn:microsoft.com/office/officeart/2005/8/layout/chevron1"/>
    <dgm:cxn modelId="{8CC14762-16E5-4B56-A947-185639A48C41}" srcId="{22452389-283D-4692-AC6A-F0B6D2DB957F}" destId="{5406F654-8E20-4B14-BBCB-1DC73A68145B}" srcOrd="1" destOrd="0" parTransId="{3618AF97-DAF9-49D9-8FE9-DA3AB76D8E8E}" sibTransId="{CF3419C5-5067-4D64-A93B-082C6351C119}"/>
    <dgm:cxn modelId="{F9A6C704-CA41-4E72-A9BC-9F9E5BB27475}" type="presOf" srcId="{5406F654-8E20-4B14-BBCB-1DC73A68145B}" destId="{5EDD29CA-6C60-40C5-B9F8-DC1A2C28B94C}" srcOrd="0" destOrd="0" presId="urn:microsoft.com/office/officeart/2005/8/layout/chevron1"/>
    <dgm:cxn modelId="{2989377B-817D-4240-9F3B-462B99006026}" type="presParOf" srcId="{4106300A-70CC-495F-881C-B587021682D0}" destId="{8D6B31DF-2713-47AD-AB13-01C323D42D15}" srcOrd="0" destOrd="0" presId="urn:microsoft.com/office/officeart/2005/8/layout/chevron1"/>
    <dgm:cxn modelId="{28BFFAE5-4D6C-4396-9AC2-E616BC81888F}" type="presParOf" srcId="{4106300A-70CC-495F-881C-B587021682D0}" destId="{24824730-1819-41A0-953D-DFAD77615B7C}" srcOrd="1" destOrd="0" presId="urn:microsoft.com/office/officeart/2005/8/layout/chevron1"/>
    <dgm:cxn modelId="{1CFD2439-D724-41CA-8F79-03F05B66E8AB}" type="presParOf" srcId="{4106300A-70CC-495F-881C-B587021682D0}" destId="{5EDD29CA-6C60-40C5-B9F8-DC1A2C28B94C}" srcOrd="2" destOrd="0" presId="urn:microsoft.com/office/officeart/2005/8/layout/chevron1"/>
    <dgm:cxn modelId="{B82327EC-C8CE-4218-B870-93136094A415}" type="presParOf" srcId="{4106300A-70CC-495F-881C-B587021682D0}" destId="{2B1A9C4B-2CBC-42CD-B9C3-0A8416E2242F}" srcOrd="3" destOrd="0" presId="urn:microsoft.com/office/officeart/2005/8/layout/chevron1"/>
    <dgm:cxn modelId="{859179CF-6ECB-42F0-9DB2-E926B8C1DAA6}" type="presParOf" srcId="{4106300A-70CC-495F-881C-B587021682D0}" destId="{6A1FD2D0-DE9F-4431-9EB4-E2CB3ACBD2CB}" srcOrd="4" destOrd="0" presId="urn:microsoft.com/office/officeart/2005/8/layout/chevron1"/>
    <dgm:cxn modelId="{56DC5BC8-D039-46BB-971B-CA3E5601EBE6}" type="presParOf" srcId="{4106300A-70CC-495F-881C-B587021682D0}" destId="{212F556E-4C33-4D85-A1A8-408E6018B90E}" srcOrd="5" destOrd="0" presId="urn:microsoft.com/office/officeart/2005/8/layout/chevron1"/>
    <dgm:cxn modelId="{3AA9600F-58A7-4B03-9FE3-B90B56D67008}" type="presParOf" srcId="{4106300A-70CC-495F-881C-B587021682D0}" destId="{BFD7EC7E-A1CA-43C4-BE65-CAB2546B8C70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6B31DF-2713-47AD-AB13-01C323D42D15}">
      <dsp:nvSpPr>
        <dsp:cNvPr id="0" name=""/>
        <dsp:cNvSpPr/>
      </dsp:nvSpPr>
      <dsp:spPr>
        <a:xfrm>
          <a:off x="3562" y="0"/>
          <a:ext cx="2073654" cy="641415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>
              <a:solidFill>
                <a:schemeClr val="bg1"/>
              </a:solidFill>
            </a:rPr>
            <a:t>大域探索</a:t>
          </a:r>
          <a:endParaRPr kumimoji="1" lang="ja-JP" altLang="en-US" sz="2400" b="1" kern="1200" dirty="0">
            <a:solidFill>
              <a:schemeClr val="bg1"/>
            </a:solidFill>
          </a:endParaRPr>
        </a:p>
      </dsp:txBody>
      <dsp:txXfrm>
        <a:off x="324270" y="0"/>
        <a:ext cx="1432239" cy="641415"/>
      </dsp:txXfrm>
    </dsp:sp>
    <dsp:sp modelId="{5EDD29CA-6C60-40C5-B9F8-DC1A2C28B94C}">
      <dsp:nvSpPr>
        <dsp:cNvPr id="0" name=""/>
        <dsp:cNvSpPr/>
      </dsp:nvSpPr>
      <dsp:spPr>
        <a:xfrm>
          <a:off x="1869851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局所探索</a:t>
          </a:r>
          <a:endParaRPr kumimoji="1" lang="ja-JP" altLang="en-US" sz="2400" b="1" kern="1200" dirty="0"/>
        </a:p>
      </dsp:txBody>
      <dsp:txXfrm>
        <a:off x="2190559" y="0"/>
        <a:ext cx="1432239" cy="641415"/>
      </dsp:txXfrm>
    </dsp:sp>
    <dsp:sp modelId="{6A1FD2D0-DE9F-4431-9EB4-E2CB3ACBD2CB}">
      <dsp:nvSpPr>
        <dsp:cNvPr id="0" name=""/>
        <dsp:cNvSpPr/>
      </dsp:nvSpPr>
      <dsp:spPr>
        <a:xfrm>
          <a:off x="3736141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ランダム</a:t>
          </a:r>
          <a:r>
            <a:rPr kumimoji="1" lang="en-US" altLang="ja-JP" sz="2400" b="1" kern="1200" dirty="0" smtClean="0"/>
            <a:t/>
          </a:r>
          <a:br>
            <a:rPr kumimoji="1" lang="en-US" altLang="ja-JP" sz="2400" b="1" kern="1200" dirty="0" smtClean="0"/>
          </a:br>
          <a:r>
            <a:rPr kumimoji="1" lang="ja-JP" altLang="en-US" sz="2400" b="1" kern="1200" dirty="0" smtClean="0"/>
            <a:t>探索</a:t>
          </a:r>
          <a:endParaRPr kumimoji="1" lang="ja-JP" altLang="en-US" sz="2400" b="1" kern="1200" dirty="0"/>
        </a:p>
      </dsp:txBody>
      <dsp:txXfrm>
        <a:off x="4056849" y="0"/>
        <a:ext cx="1432239" cy="641415"/>
      </dsp:txXfrm>
    </dsp:sp>
    <dsp:sp modelId="{BFD7EC7E-A1CA-43C4-BE65-CAB2546B8C70}">
      <dsp:nvSpPr>
        <dsp:cNvPr id="0" name=""/>
        <dsp:cNvSpPr/>
      </dsp:nvSpPr>
      <dsp:spPr>
        <a:xfrm>
          <a:off x="5602430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評価</a:t>
          </a:r>
          <a:r>
            <a:rPr kumimoji="1" lang="en-US" altLang="ja-JP" sz="2400" b="1" kern="1200" dirty="0" smtClean="0"/>
            <a:t/>
          </a:r>
          <a:br>
            <a:rPr kumimoji="1" lang="en-US" altLang="ja-JP" sz="2400" b="1" kern="1200" dirty="0" smtClean="0"/>
          </a:br>
          <a:r>
            <a:rPr kumimoji="1" lang="ja-JP" altLang="en-US" sz="2400" b="1" kern="1200" dirty="0" smtClean="0"/>
            <a:t>と更新</a:t>
          </a:r>
          <a:endParaRPr kumimoji="1" lang="ja-JP" altLang="en-US" sz="2400" b="1" kern="1200" dirty="0"/>
        </a:p>
      </dsp:txBody>
      <dsp:txXfrm>
        <a:off x="5923138" y="0"/>
        <a:ext cx="1432239" cy="641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6B31DF-2713-47AD-AB13-01C323D42D15}">
      <dsp:nvSpPr>
        <dsp:cNvPr id="0" name=""/>
        <dsp:cNvSpPr/>
      </dsp:nvSpPr>
      <dsp:spPr>
        <a:xfrm>
          <a:off x="3562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大域探索</a:t>
          </a:r>
          <a:endParaRPr kumimoji="1" lang="ja-JP" altLang="en-US" sz="2400" b="1" kern="1200" dirty="0"/>
        </a:p>
      </dsp:txBody>
      <dsp:txXfrm>
        <a:off x="324270" y="0"/>
        <a:ext cx="1432239" cy="641415"/>
      </dsp:txXfrm>
    </dsp:sp>
    <dsp:sp modelId="{5EDD29CA-6C60-40C5-B9F8-DC1A2C28B94C}">
      <dsp:nvSpPr>
        <dsp:cNvPr id="0" name=""/>
        <dsp:cNvSpPr/>
      </dsp:nvSpPr>
      <dsp:spPr>
        <a:xfrm>
          <a:off x="1869851" y="0"/>
          <a:ext cx="2073654" cy="641415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>
              <a:solidFill>
                <a:schemeClr val="bg1"/>
              </a:solidFill>
            </a:rPr>
            <a:t>局所探索</a:t>
          </a:r>
          <a:endParaRPr kumimoji="1" lang="ja-JP" altLang="en-US" sz="2400" b="1" kern="1200" dirty="0">
            <a:solidFill>
              <a:schemeClr val="bg1"/>
            </a:solidFill>
          </a:endParaRPr>
        </a:p>
      </dsp:txBody>
      <dsp:txXfrm>
        <a:off x="2190559" y="0"/>
        <a:ext cx="1432239" cy="641415"/>
      </dsp:txXfrm>
    </dsp:sp>
    <dsp:sp modelId="{6A1FD2D0-DE9F-4431-9EB4-E2CB3ACBD2CB}">
      <dsp:nvSpPr>
        <dsp:cNvPr id="0" name=""/>
        <dsp:cNvSpPr/>
      </dsp:nvSpPr>
      <dsp:spPr>
        <a:xfrm>
          <a:off x="3736141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ランダム</a:t>
          </a:r>
          <a:r>
            <a:rPr kumimoji="1" lang="en-US" altLang="ja-JP" sz="2400" b="1" kern="1200" dirty="0" smtClean="0"/>
            <a:t/>
          </a:r>
          <a:br>
            <a:rPr kumimoji="1" lang="en-US" altLang="ja-JP" sz="2400" b="1" kern="1200" dirty="0" smtClean="0"/>
          </a:br>
          <a:r>
            <a:rPr kumimoji="1" lang="ja-JP" altLang="en-US" sz="2400" b="1" kern="1200" dirty="0" smtClean="0"/>
            <a:t>探索</a:t>
          </a:r>
          <a:endParaRPr kumimoji="1" lang="ja-JP" altLang="en-US" sz="2400" b="1" kern="1200" dirty="0"/>
        </a:p>
      </dsp:txBody>
      <dsp:txXfrm>
        <a:off x="4056849" y="0"/>
        <a:ext cx="1432239" cy="641415"/>
      </dsp:txXfrm>
    </dsp:sp>
    <dsp:sp modelId="{BFD7EC7E-A1CA-43C4-BE65-CAB2546B8C70}">
      <dsp:nvSpPr>
        <dsp:cNvPr id="0" name=""/>
        <dsp:cNvSpPr/>
      </dsp:nvSpPr>
      <dsp:spPr>
        <a:xfrm>
          <a:off x="5602430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評価</a:t>
          </a:r>
          <a:r>
            <a:rPr kumimoji="1" lang="en-US" altLang="ja-JP" sz="2400" b="1" kern="1200" dirty="0" smtClean="0"/>
            <a:t/>
          </a:r>
          <a:br>
            <a:rPr kumimoji="1" lang="en-US" altLang="ja-JP" sz="2400" b="1" kern="1200" dirty="0" smtClean="0"/>
          </a:br>
          <a:r>
            <a:rPr kumimoji="1" lang="ja-JP" altLang="en-US" sz="2400" b="1" kern="1200" dirty="0" smtClean="0"/>
            <a:t>と更新</a:t>
          </a:r>
          <a:endParaRPr kumimoji="1" lang="ja-JP" altLang="en-US" sz="2400" b="1" kern="1200" dirty="0"/>
        </a:p>
      </dsp:txBody>
      <dsp:txXfrm>
        <a:off x="5923138" y="0"/>
        <a:ext cx="1432239" cy="6414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6B31DF-2713-47AD-AB13-01C323D42D15}">
      <dsp:nvSpPr>
        <dsp:cNvPr id="0" name=""/>
        <dsp:cNvSpPr/>
      </dsp:nvSpPr>
      <dsp:spPr>
        <a:xfrm>
          <a:off x="3562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大域探索</a:t>
          </a:r>
          <a:endParaRPr kumimoji="1" lang="ja-JP" altLang="en-US" sz="2400" b="1" kern="1200" dirty="0"/>
        </a:p>
      </dsp:txBody>
      <dsp:txXfrm>
        <a:off x="324270" y="0"/>
        <a:ext cx="1432239" cy="641415"/>
      </dsp:txXfrm>
    </dsp:sp>
    <dsp:sp modelId="{5EDD29CA-6C60-40C5-B9F8-DC1A2C28B94C}">
      <dsp:nvSpPr>
        <dsp:cNvPr id="0" name=""/>
        <dsp:cNvSpPr/>
      </dsp:nvSpPr>
      <dsp:spPr>
        <a:xfrm>
          <a:off x="1869851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局所探索</a:t>
          </a:r>
          <a:endParaRPr kumimoji="1" lang="ja-JP" altLang="en-US" sz="2400" b="1" kern="1200" dirty="0"/>
        </a:p>
      </dsp:txBody>
      <dsp:txXfrm>
        <a:off x="2190559" y="0"/>
        <a:ext cx="1432239" cy="641415"/>
      </dsp:txXfrm>
    </dsp:sp>
    <dsp:sp modelId="{6A1FD2D0-DE9F-4431-9EB4-E2CB3ACBD2CB}">
      <dsp:nvSpPr>
        <dsp:cNvPr id="0" name=""/>
        <dsp:cNvSpPr/>
      </dsp:nvSpPr>
      <dsp:spPr>
        <a:xfrm>
          <a:off x="3736141" y="0"/>
          <a:ext cx="2073654" cy="641415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>
              <a:solidFill>
                <a:schemeClr val="bg1"/>
              </a:solidFill>
            </a:rPr>
            <a:t>ランダム</a:t>
          </a:r>
          <a:r>
            <a:rPr kumimoji="1" lang="en-US" altLang="ja-JP" sz="2400" b="1" kern="1200" dirty="0" smtClean="0">
              <a:solidFill>
                <a:schemeClr val="bg1"/>
              </a:solidFill>
            </a:rPr>
            <a:t/>
          </a:r>
          <a:br>
            <a:rPr kumimoji="1" lang="en-US" altLang="ja-JP" sz="2400" b="1" kern="1200" dirty="0" smtClean="0">
              <a:solidFill>
                <a:schemeClr val="bg1"/>
              </a:solidFill>
            </a:rPr>
          </a:br>
          <a:r>
            <a:rPr kumimoji="1" lang="ja-JP" altLang="en-US" sz="2400" b="1" kern="1200" dirty="0" smtClean="0">
              <a:solidFill>
                <a:schemeClr val="bg1"/>
              </a:solidFill>
            </a:rPr>
            <a:t>探索</a:t>
          </a:r>
          <a:endParaRPr kumimoji="1" lang="ja-JP" altLang="en-US" sz="2400" b="1" kern="1200" dirty="0">
            <a:solidFill>
              <a:schemeClr val="bg1"/>
            </a:solidFill>
          </a:endParaRPr>
        </a:p>
      </dsp:txBody>
      <dsp:txXfrm>
        <a:off x="4056849" y="0"/>
        <a:ext cx="1432239" cy="641415"/>
      </dsp:txXfrm>
    </dsp:sp>
    <dsp:sp modelId="{BFD7EC7E-A1CA-43C4-BE65-CAB2546B8C70}">
      <dsp:nvSpPr>
        <dsp:cNvPr id="0" name=""/>
        <dsp:cNvSpPr/>
      </dsp:nvSpPr>
      <dsp:spPr>
        <a:xfrm>
          <a:off x="5602430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評価</a:t>
          </a:r>
          <a:r>
            <a:rPr kumimoji="1" lang="en-US" altLang="ja-JP" sz="2400" b="1" kern="1200" dirty="0" smtClean="0"/>
            <a:t/>
          </a:r>
          <a:br>
            <a:rPr kumimoji="1" lang="en-US" altLang="ja-JP" sz="2400" b="1" kern="1200" dirty="0" smtClean="0"/>
          </a:br>
          <a:r>
            <a:rPr kumimoji="1" lang="ja-JP" altLang="en-US" sz="2400" b="1" kern="1200" dirty="0" smtClean="0"/>
            <a:t>と更新</a:t>
          </a:r>
          <a:endParaRPr kumimoji="1" lang="ja-JP" altLang="en-US" sz="2400" b="1" kern="1200" dirty="0"/>
        </a:p>
      </dsp:txBody>
      <dsp:txXfrm>
        <a:off x="5923138" y="0"/>
        <a:ext cx="1432239" cy="6414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6B31DF-2713-47AD-AB13-01C323D42D15}">
      <dsp:nvSpPr>
        <dsp:cNvPr id="0" name=""/>
        <dsp:cNvSpPr/>
      </dsp:nvSpPr>
      <dsp:spPr>
        <a:xfrm>
          <a:off x="3562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大域探索</a:t>
          </a:r>
          <a:endParaRPr kumimoji="1" lang="ja-JP" altLang="en-US" sz="2400" b="1" kern="1200" dirty="0"/>
        </a:p>
      </dsp:txBody>
      <dsp:txXfrm>
        <a:off x="324270" y="0"/>
        <a:ext cx="1432239" cy="641415"/>
      </dsp:txXfrm>
    </dsp:sp>
    <dsp:sp modelId="{5EDD29CA-6C60-40C5-B9F8-DC1A2C28B94C}">
      <dsp:nvSpPr>
        <dsp:cNvPr id="0" name=""/>
        <dsp:cNvSpPr/>
      </dsp:nvSpPr>
      <dsp:spPr>
        <a:xfrm>
          <a:off x="1869851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局所探索</a:t>
          </a:r>
          <a:endParaRPr kumimoji="1" lang="ja-JP" altLang="en-US" sz="2400" b="1" kern="1200" dirty="0"/>
        </a:p>
      </dsp:txBody>
      <dsp:txXfrm>
        <a:off x="2190559" y="0"/>
        <a:ext cx="1432239" cy="641415"/>
      </dsp:txXfrm>
    </dsp:sp>
    <dsp:sp modelId="{6A1FD2D0-DE9F-4431-9EB4-E2CB3ACBD2CB}">
      <dsp:nvSpPr>
        <dsp:cNvPr id="0" name=""/>
        <dsp:cNvSpPr/>
      </dsp:nvSpPr>
      <dsp:spPr>
        <a:xfrm>
          <a:off x="3736141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ランダム</a:t>
          </a:r>
          <a:r>
            <a:rPr kumimoji="1" lang="en-US" altLang="ja-JP" sz="2400" b="1" kern="1200" dirty="0" smtClean="0"/>
            <a:t/>
          </a:r>
          <a:br>
            <a:rPr kumimoji="1" lang="en-US" altLang="ja-JP" sz="2400" b="1" kern="1200" dirty="0" smtClean="0"/>
          </a:br>
          <a:r>
            <a:rPr kumimoji="1" lang="ja-JP" altLang="en-US" sz="2400" b="1" kern="1200" dirty="0" smtClean="0"/>
            <a:t>探索</a:t>
          </a:r>
          <a:endParaRPr kumimoji="1" lang="ja-JP" altLang="en-US" sz="2400" b="1" kern="1200" dirty="0"/>
        </a:p>
      </dsp:txBody>
      <dsp:txXfrm>
        <a:off x="4056849" y="0"/>
        <a:ext cx="1432239" cy="641415"/>
      </dsp:txXfrm>
    </dsp:sp>
    <dsp:sp modelId="{BFD7EC7E-A1CA-43C4-BE65-CAB2546B8C70}">
      <dsp:nvSpPr>
        <dsp:cNvPr id="0" name=""/>
        <dsp:cNvSpPr/>
      </dsp:nvSpPr>
      <dsp:spPr>
        <a:xfrm>
          <a:off x="5602430" y="0"/>
          <a:ext cx="2073654" cy="641415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>
              <a:solidFill>
                <a:schemeClr val="bg1"/>
              </a:solidFill>
            </a:rPr>
            <a:t>評価</a:t>
          </a:r>
          <a:r>
            <a:rPr kumimoji="1" lang="en-US" altLang="ja-JP" sz="2400" b="1" kern="1200" dirty="0" smtClean="0">
              <a:solidFill>
                <a:schemeClr val="bg1"/>
              </a:solidFill>
            </a:rPr>
            <a:t/>
          </a:r>
          <a:br>
            <a:rPr kumimoji="1" lang="en-US" altLang="ja-JP" sz="2400" b="1" kern="1200" dirty="0" smtClean="0">
              <a:solidFill>
                <a:schemeClr val="bg1"/>
              </a:solidFill>
            </a:rPr>
          </a:br>
          <a:r>
            <a:rPr kumimoji="1" lang="ja-JP" altLang="en-US" sz="2400" b="1" kern="1200" dirty="0" smtClean="0">
              <a:solidFill>
                <a:schemeClr val="bg1"/>
              </a:solidFill>
            </a:rPr>
            <a:t>と更新</a:t>
          </a:r>
          <a:endParaRPr kumimoji="1" lang="ja-JP" altLang="en-US" sz="2400" b="1" kern="1200" dirty="0">
            <a:solidFill>
              <a:schemeClr val="bg1"/>
            </a:solidFill>
          </a:endParaRPr>
        </a:p>
      </dsp:txBody>
      <dsp:txXfrm>
        <a:off x="5923138" y="0"/>
        <a:ext cx="1432239" cy="6414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0106" cy="5006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69326" y="0"/>
            <a:ext cx="2960106" cy="5006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7CC76-6DEC-420F-9D52-039E5176D3BC}" type="datetimeFigureOut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76835"/>
            <a:ext cx="2960106" cy="5006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69326" y="9476835"/>
            <a:ext cx="2960106" cy="5006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7E9D3-F88F-4434-94A0-F5925BE9A0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5282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0106" cy="5006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69326" y="0"/>
            <a:ext cx="2960106" cy="5006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15564-A848-4273-B4FB-3963DEC3837D}" type="datetimeFigureOut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1247775"/>
            <a:ext cx="4487863" cy="3367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3102" y="4801642"/>
            <a:ext cx="5464810" cy="39286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76835"/>
            <a:ext cx="2960106" cy="5006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69326" y="9476835"/>
            <a:ext cx="2960106" cy="5006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1E597-8CB9-43D5-908D-17CFD8549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4253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ここでアニメーション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9525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最良個体付近に個体候補を生成する（アニメ）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パルスレート</a:t>
            </a:r>
            <a:r>
              <a:rPr kumimoji="1" lang="en-US" altLang="ja-JP" dirty="0" smtClean="0"/>
              <a:t>r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01</a:t>
            </a:r>
            <a:r>
              <a:rPr kumimoji="1" lang="ja-JP" altLang="en-US" dirty="0" smtClean="0"/>
              <a:t>の乱数による条件式を満たす場合のみ、</a:t>
            </a:r>
            <a:endParaRPr kumimoji="1" lang="en-US" altLang="ja-JP" dirty="0" smtClean="0"/>
          </a:p>
          <a:p>
            <a:r>
              <a:rPr kumimoji="1" lang="en-US" altLang="ja-JP" dirty="0" smtClean="0"/>
              <a:t>ε</a:t>
            </a:r>
            <a:r>
              <a:rPr kumimoji="1" lang="ja-JP" altLang="en-US" dirty="0" smtClean="0"/>
              <a:t>は最良個体付近の</a:t>
            </a:r>
            <a:r>
              <a:rPr kumimoji="1" lang="en-US" altLang="ja-JP" dirty="0" smtClean="0"/>
              <a:t>[-1,1]</a:t>
            </a:r>
            <a:r>
              <a:rPr kumimoji="1" lang="ja-JP" altLang="en-US" dirty="0" smtClean="0"/>
              <a:t>の範囲内のランダムな値とパラメータ</a:t>
            </a:r>
            <a:r>
              <a:rPr kumimoji="1" lang="en-US" altLang="ja-JP" dirty="0" smtClean="0"/>
              <a:t>A</a:t>
            </a:r>
            <a:r>
              <a:rPr kumimoji="1" lang="ja-JP" altLang="en-US" dirty="0" smtClean="0"/>
              <a:t>より、個体候補を生成する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DDE72-7366-48BB-8870-F53D65A784F9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750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解探索空間内にランダムで個体候補を生成する．（アニメ）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解空間の上限を</a:t>
            </a:r>
            <a:r>
              <a:rPr kumimoji="1" lang="en-US" altLang="ja-JP" smtClean="0"/>
              <a:t>ub,</a:t>
            </a:r>
            <a:r>
              <a:rPr kumimoji="1" lang="ja-JP" altLang="en-US" dirty="0" smtClean="0"/>
              <a:t>下限を</a:t>
            </a:r>
            <a:r>
              <a:rPr kumimoji="1" lang="en-US" altLang="ja-JP" dirty="0" err="1" smtClean="0"/>
              <a:t>lb</a:t>
            </a:r>
            <a:r>
              <a:rPr kumimoji="1" lang="ja-JP" altLang="en-US" dirty="0" smtClean="0"/>
              <a:t>として，探索空間内にランダムに個体を生成します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DDE72-7366-48BB-8870-F53D65A784F9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518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生成した</a:t>
            </a:r>
            <a:r>
              <a:rPr kumimoji="1" lang="en-US" altLang="ja-JP" dirty="0" smtClean="0"/>
              <a:t>3</a:t>
            </a:r>
            <a:r>
              <a:rPr kumimoji="1" lang="ja-JP" altLang="en-US" dirty="0" err="1" smtClean="0"/>
              <a:t>つの</a:t>
            </a:r>
            <a:r>
              <a:rPr kumimoji="1" lang="ja-JP" altLang="en-US" dirty="0" smtClean="0"/>
              <a:t>候補の中より現在の個体より評価値が高ければ更新する。ここでは（アニメ）．また同時に</a:t>
            </a:r>
            <a:r>
              <a:rPr kumimoji="1" lang="en-US" altLang="ja-JP" dirty="0" smtClean="0"/>
              <a:t>A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</a:t>
            </a:r>
            <a:r>
              <a:rPr kumimoji="1" lang="ja-JP" altLang="en-US" dirty="0" smtClean="0"/>
              <a:t>が減衰係数によって更新され、徐々に</a:t>
            </a:r>
            <a:r>
              <a:rPr kumimoji="1" lang="en-US" altLang="ja-JP" dirty="0" smtClean="0"/>
              <a:t>…</a:t>
            </a:r>
            <a:r>
              <a:rPr kumimoji="1" lang="ja-JP" altLang="en-US" dirty="0" err="1" smtClean="0"/>
              <a:t>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DDE72-7366-48BB-8870-F53D65A784F9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4576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1178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</a:t>
            </a:r>
            <a:r>
              <a:rPr kumimoji="1" lang="ja-JP" altLang="en-US" dirty="0" smtClean="0"/>
              <a:t>の値より，評価回数は</a:t>
            </a:r>
            <a:r>
              <a:rPr kumimoji="1" lang="en-US" altLang="ja-JP" dirty="0" smtClean="0"/>
              <a:t>1~15</a:t>
            </a:r>
            <a:r>
              <a:rPr kumimoji="1" lang="ja-JP" altLang="en-US" dirty="0" smtClean="0"/>
              <a:t>回更新している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8083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432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069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1380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5955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4858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解探索空間に個体を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個生成し，最良個体が</a:t>
            </a:r>
            <a:r>
              <a:rPr kumimoji="1" lang="en-US" altLang="ja-JP" dirty="0" smtClean="0"/>
              <a:t>x5</a:t>
            </a:r>
            <a:r>
              <a:rPr kumimoji="1" lang="ja-JP" altLang="en-US" dirty="0" smtClean="0"/>
              <a:t>であったとき，</a:t>
            </a:r>
            <a:r>
              <a:rPr kumimoji="1" lang="en-US" altLang="ja-JP" dirty="0" smtClean="0"/>
              <a:t>x5=x*</a:t>
            </a:r>
            <a:r>
              <a:rPr kumimoji="1" lang="ja-JP" altLang="en-US" dirty="0" smtClean="0"/>
              <a:t>とする（アニメ）．個体の初期速度を制限するためにパラメータ</a:t>
            </a:r>
            <a:r>
              <a:rPr kumimoji="1" lang="en-US" altLang="ja-JP" dirty="0" smtClean="0"/>
              <a:t>f</a:t>
            </a:r>
            <a:r>
              <a:rPr kumimoji="1" lang="ja-JP" altLang="en-US" dirty="0" smtClean="0"/>
              <a:t>で調整され，次の式で速度が更新されます（アニメ</a:t>
            </a:r>
            <a:r>
              <a:rPr kumimoji="1" lang="en-US" altLang="ja-JP" dirty="0" smtClean="0"/>
              <a:t>×</a:t>
            </a:r>
            <a:r>
              <a:rPr kumimoji="1" lang="ja-JP" altLang="en-US" dirty="0" smtClean="0"/>
              <a:t>２）．現在の位置</a:t>
            </a:r>
            <a:r>
              <a:rPr kumimoji="1" lang="en-US" altLang="ja-JP" dirty="0" smtClean="0"/>
              <a:t>x1</a:t>
            </a:r>
            <a:r>
              <a:rPr kumimoji="1" lang="ja-JP" altLang="en-US" dirty="0" smtClean="0"/>
              <a:t>に対し，速度</a:t>
            </a:r>
            <a:r>
              <a:rPr kumimoji="1" lang="en-US" altLang="ja-JP" dirty="0" smtClean="0"/>
              <a:t>v</a:t>
            </a:r>
            <a:r>
              <a:rPr kumimoji="1" lang="ja-JP" altLang="en-US" dirty="0" smtClean="0"/>
              <a:t>で新たな個体候補を生成する（アニメ）．次に局所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DDE72-7366-48BB-8870-F53D65A784F9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9502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40D3-A8DF-482D-8C27-5D4C46968E34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716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9144002" cy="1101969"/>
          </a:xfrm>
          <a:prstGeom prst="homePlate">
            <a:avLst/>
          </a:prstGeom>
          <a:solidFill>
            <a:srgbClr val="00B05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96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82F1-CE17-4A04-BAE6-B32352300D02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7823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B699-F472-47D0-8627-507E3CB63651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3016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615B-D6F5-45B4-B6EC-28C425354CBD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95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08D-7854-4B4D-A5C3-13A48D33DB57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55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BAB0-9F72-4CEB-B103-100DA68D3527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5283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D745-F95A-4CFC-84C3-B2B251B33214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336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6749-BD6D-46FB-A713-63F70978841F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411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C400-ED6B-4797-A55B-5ADF8CC34BE6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3616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0120-B186-4230-BA6C-B0F653248509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807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E2CF13C1-FE9C-4094-ADF4-C8AE6999A6F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0" y="0"/>
            <a:ext cx="3028950" cy="1101969"/>
          </a:xfrm>
          <a:prstGeom prst="homePlate">
            <a:avLst/>
          </a:prstGeom>
          <a:solidFill>
            <a:srgbClr val="0070C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875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40D3-A8DF-482D-8C27-5D4C46968E34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9585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3247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82F1-CE17-4A04-BAE6-B32352300D02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12190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B699-F472-47D0-8627-507E3CB63651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82035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615B-D6F5-45B4-B6EC-28C425354CBD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730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08D-7854-4B4D-A5C3-13A48D33DB57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177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BAB0-9F72-4CEB-B103-100DA68D3527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43311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D745-F95A-4CFC-84C3-B2B251B33214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21155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6749-BD6D-46FB-A713-63F70978841F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48130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C400-ED6B-4797-A55B-5ADF8CC34BE6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853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E2CF13C1-FE9C-4094-ADF4-C8AE6999A6F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0" y="0"/>
            <a:ext cx="3028950" cy="1101969"/>
          </a:xfrm>
          <a:prstGeom prst="homePlate">
            <a:avLst/>
          </a:prstGeom>
          <a:solidFill>
            <a:srgbClr val="C0000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056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0120-B186-4230-BA6C-B0F653248509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1094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40D3-A8DF-482D-8C27-5D4C46968E34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7518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45011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82F1-CE17-4A04-BAE6-B32352300D02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96843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B699-F472-47D0-8627-507E3CB63651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29993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615B-D6F5-45B4-B6EC-28C425354CBD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9938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08D-7854-4B4D-A5C3-13A48D33DB57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290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BAB0-9F72-4CEB-B103-100DA68D3527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54010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D745-F95A-4CFC-84C3-B2B251B33214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25416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6749-BD6D-46FB-A713-63F70978841F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396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E2CF13C1-FE9C-4094-ADF4-C8AE6999A6F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0" y="0"/>
            <a:ext cx="3028950" cy="1101969"/>
          </a:xfrm>
          <a:prstGeom prst="homePlate">
            <a:avLst/>
          </a:prstGeom>
          <a:solidFill>
            <a:srgbClr val="00B05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3461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C400-ED6B-4797-A55B-5ADF8CC34BE6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20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0120-B186-4230-BA6C-B0F653248509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07922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40D3-A8DF-482D-8C27-5D4C46968E34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58247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78079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82F1-CE17-4A04-BAE6-B32352300D02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13735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B699-F472-47D0-8627-507E3CB63651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8894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615B-D6F5-45B4-B6EC-28C425354CBD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426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08D-7854-4B4D-A5C3-13A48D33DB57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814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BAB0-9F72-4CEB-B103-100DA68D3527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0132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D745-F95A-4CFC-84C3-B2B251B33214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2320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6330463" cy="1101969"/>
          </a:xfrm>
          <a:prstGeom prst="homePlate">
            <a:avLst/>
          </a:prstGeom>
          <a:solidFill>
            <a:srgbClr val="0070C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70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6749-BD6D-46FB-A713-63F70978841F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92926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C400-ED6B-4797-A55B-5ADF8CC34BE6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69152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0120-B186-4230-BA6C-B0F653248509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7608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6330463" cy="1101969"/>
          </a:xfrm>
          <a:prstGeom prst="homePlate">
            <a:avLst/>
          </a:prstGeom>
          <a:solidFill>
            <a:srgbClr val="C0000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16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6330463" cy="1101969"/>
          </a:xfrm>
          <a:prstGeom prst="homePlate">
            <a:avLst/>
          </a:prstGeom>
          <a:solidFill>
            <a:srgbClr val="00B05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770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9144002" cy="1101969"/>
          </a:xfrm>
          <a:prstGeom prst="homePlate">
            <a:avLst/>
          </a:prstGeom>
          <a:solidFill>
            <a:srgbClr val="0070C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574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9144002" cy="1101969"/>
          </a:xfrm>
          <a:prstGeom prst="homePlate">
            <a:avLst/>
          </a:prstGeom>
          <a:solidFill>
            <a:srgbClr val="C0000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1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D211E14-6482-45AE-9634-D1C3A314DC68}" type="datetime1">
              <a:rPr lang="ja-JP" altLang="en-US" smtClean="0"/>
              <a:pPr/>
              <a:t>2018/11/15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E2CF13C1-FE9C-4094-ADF4-C8AE6999A6F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2841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84" r:id="rId3"/>
    <p:sldLayoutId id="2147483785" r:id="rId4"/>
    <p:sldLayoutId id="2147483783" r:id="rId5"/>
    <p:sldLayoutId id="2147483780" r:id="rId6"/>
    <p:sldLayoutId id="2147483782" r:id="rId7"/>
    <p:sldLayoutId id="2147483786" r:id="rId8"/>
    <p:sldLayoutId id="2147483787" r:id="rId9"/>
    <p:sldLayoutId id="2147483788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b="1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kumimoji="1" sz="21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5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211E14-6482-45AE-9634-D1C3A314DC68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59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211E14-6482-45AE-9634-D1C3A314DC68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350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211E14-6482-45AE-9634-D1C3A314DC68}" type="datetime1">
              <a:rPr kumimoji="1" lang="ja-JP" altLang="en-US" smtClean="0"/>
              <a:t>2018/11/15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2218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4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30.png"/><Relationship Id="rId11" Type="http://schemas.openxmlformats.org/officeDocument/2006/relationships/image" Target="../media/image46.png"/><Relationship Id="rId5" Type="http://schemas.openxmlformats.org/officeDocument/2006/relationships/image" Target="../media/image220.png"/><Relationship Id="rId10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2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9.png"/><Relationship Id="rId12" Type="http://schemas.openxmlformats.org/officeDocument/2006/relationships/image" Target="../media/image360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48.png"/><Relationship Id="rId11" Type="http://schemas.openxmlformats.org/officeDocument/2006/relationships/image" Target="../media/image350.png"/><Relationship Id="rId5" Type="http://schemas.openxmlformats.org/officeDocument/2006/relationships/image" Target="../media/image47.png"/><Relationship Id="rId10" Type="http://schemas.openxmlformats.org/officeDocument/2006/relationships/image" Target="../media/image50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9.png"/><Relationship Id="rId12" Type="http://schemas.openxmlformats.org/officeDocument/2006/relationships/image" Target="../media/image52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52.png"/><Relationship Id="rId11" Type="http://schemas.openxmlformats.org/officeDocument/2006/relationships/image" Target="../media/image511.png"/><Relationship Id="rId5" Type="http://schemas.openxmlformats.org/officeDocument/2006/relationships/image" Target="../media/image51.png"/><Relationship Id="rId10" Type="http://schemas.openxmlformats.org/officeDocument/2006/relationships/image" Target="../media/image5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4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3.png"/><Relationship Id="rId12" Type="http://schemas.openxmlformats.org/officeDocument/2006/relationships/image" Target="../media/image7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62.png"/><Relationship Id="rId11" Type="http://schemas.openxmlformats.org/officeDocument/2006/relationships/image" Target="../media/image70.png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73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69.png"/><Relationship Id="rId17" Type="http://schemas.openxmlformats.org/officeDocument/2006/relationships/image" Target="../media/image81.png"/><Relationship Id="rId2" Type="http://schemas.openxmlformats.org/officeDocument/2006/relationships/tags" Target="../tags/tag19.xml"/><Relationship Id="rId16" Type="http://schemas.openxmlformats.org/officeDocument/2006/relationships/image" Target="../media/image77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66.png"/><Relationship Id="rId5" Type="http://schemas.openxmlformats.org/officeDocument/2006/relationships/tags" Target="../tags/tag22.xml"/><Relationship Id="rId15" Type="http://schemas.openxmlformats.org/officeDocument/2006/relationships/image" Target="../media/image76.png"/><Relationship Id="rId10" Type="http://schemas.openxmlformats.org/officeDocument/2006/relationships/image" Target="../media/image74.png"/><Relationship Id="rId4" Type="http://schemas.openxmlformats.org/officeDocument/2006/relationships/tags" Target="../tags/tag21.xml"/><Relationship Id="rId9" Type="http://schemas.openxmlformats.org/officeDocument/2006/relationships/image" Target="../media/image65.png"/><Relationship Id="rId1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microsoft.com/office/2007/relationships/diagramDrawing" Target="../diagrams/drawing1.xml"/><Relationship Id="rId18" Type="http://schemas.openxmlformats.org/officeDocument/2006/relationships/image" Target="../media/image520.png"/><Relationship Id="rId26" Type="http://schemas.openxmlformats.org/officeDocument/2006/relationships/image" Target="../media/image640.png"/><Relationship Id="rId3" Type="http://schemas.openxmlformats.org/officeDocument/2006/relationships/tags" Target="../tags/tag27.xml"/><Relationship Id="rId21" Type="http://schemas.openxmlformats.org/officeDocument/2006/relationships/image" Target="../media/image550.png"/><Relationship Id="rId7" Type="http://schemas.openxmlformats.org/officeDocument/2006/relationships/slideLayout" Target="../slideLayouts/slideLayout2.xml"/><Relationship Id="rId12" Type="http://schemas.openxmlformats.org/officeDocument/2006/relationships/diagramColors" Target="../diagrams/colors1.xml"/><Relationship Id="rId17" Type="http://schemas.openxmlformats.org/officeDocument/2006/relationships/image" Target="../media/image510.png"/><Relationship Id="rId25" Type="http://schemas.openxmlformats.org/officeDocument/2006/relationships/image" Target="../media/image630.png"/><Relationship Id="rId2" Type="http://schemas.openxmlformats.org/officeDocument/2006/relationships/tags" Target="../tags/tag26.xml"/><Relationship Id="rId16" Type="http://schemas.openxmlformats.org/officeDocument/2006/relationships/image" Target="../media/image500.png"/><Relationship Id="rId20" Type="http://schemas.openxmlformats.org/officeDocument/2006/relationships/image" Target="../media/image540.png"/><Relationship Id="rId29" Type="http://schemas.openxmlformats.org/officeDocument/2006/relationships/image" Target="../media/image97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diagramQuickStyle" Target="../diagrams/quickStyle1.xml"/><Relationship Id="rId24" Type="http://schemas.openxmlformats.org/officeDocument/2006/relationships/image" Target="../media/image620.png"/><Relationship Id="rId32" Type="http://schemas.openxmlformats.org/officeDocument/2006/relationships/image" Target="../media/image99.png"/><Relationship Id="rId5" Type="http://schemas.openxmlformats.org/officeDocument/2006/relationships/tags" Target="../tags/tag29.xml"/><Relationship Id="rId15" Type="http://schemas.openxmlformats.org/officeDocument/2006/relationships/image" Target="../media/image96.png"/><Relationship Id="rId23" Type="http://schemas.openxmlformats.org/officeDocument/2006/relationships/image" Target="../media/image610.png"/><Relationship Id="rId28" Type="http://schemas.openxmlformats.org/officeDocument/2006/relationships/image" Target="../media/image660.png"/><Relationship Id="rId10" Type="http://schemas.openxmlformats.org/officeDocument/2006/relationships/diagramLayout" Target="../diagrams/layout1.xml"/><Relationship Id="rId19" Type="http://schemas.openxmlformats.org/officeDocument/2006/relationships/image" Target="../media/image530.png"/><Relationship Id="rId31" Type="http://schemas.openxmlformats.org/officeDocument/2006/relationships/image" Target="../media/image16.png"/><Relationship Id="rId4" Type="http://schemas.openxmlformats.org/officeDocument/2006/relationships/tags" Target="../tags/tag28.xml"/><Relationship Id="rId9" Type="http://schemas.openxmlformats.org/officeDocument/2006/relationships/diagramData" Target="../diagrams/data1.xml"/><Relationship Id="rId14" Type="http://schemas.openxmlformats.org/officeDocument/2006/relationships/image" Target="../media/image95.png"/><Relationship Id="rId22" Type="http://schemas.openxmlformats.org/officeDocument/2006/relationships/image" Target="../media/image580.png"/><Relationship Id="rId27" Type="http://schemas.openxmlformats.org/officeDocument/2006/relationships/image" Target="../media/image650.png"/><Relationship Id="rId30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image" Target="../media/image690.png"/><Relationship Id="rId18" Type="http://schemas.openxmlformats.org/officeDocument/2006/relationships/image" Target="../media/image740.png"/><Relationship Id="rId26" Type="http://schemas.openxmlformats.org/officeDocument/2006/relationships/image" Target="../media/image102.png"/><Relationship Id="rId3" Type="http://schemas.openxmlformats.org/officeDocument/2006/relationships/tags" Target="../tags/tag33.xml"/><Relationship Id="rId21" Type="http://schemas.openxmlformats.org/officeDocument/2006/relationships/image" Target="../media/image750.png"/><Relationship Id="rId7" Type="http://schemas.openxmlformats.org/officeDocument/2006/relationships/diagramLayout" Target="../diagrams/layout2.xml"/><Relationship Id="rId12" Type="http://schemas.openxmlformats.org/officeDocument/2006/relationships/image" Target="../media/image101.png"/><Relationship Id="rId17" Type="http://schemas.openxmlformats.org/officeDocument/2006/relationships/image" Target="../media/image730.png"/><Relationship Id="rId25" Type="http://schemas.openxmlformats.org/officeDocument/2006/relationships/image" Target="../media/image770.png"/><Relationship Id="rId2" Type="http://schemas.openxmlformats.org/officeDocument/2006/relationships/tags" Target="../tags/tag32.xml"/><Relationship Id="rId16" Type="http://schemas.openxmlformats.org/officeDocument/2006/relationships/image" Target="../media/image720.png"/><Relationship Id="rId20" Type="http://schemas.openxmlformats.org/officeDocument/2006/relationships/image" Target="../media/image580.png"/><Relationship Id="rId1" Type="http://schemas.openxmlformats.org/officeDocument/2006/relationships/tags" Target="../tags/tag31.xml"/><Relationship Id="rId6" Type="http://schemas.openxmlformats.org/officeDocument/2006/relationships/diagramData" Target="../diagrams/data2.xml"/><Relationship Id="rId11" Type="http://schemas.openxmlformats.org/officeDocument/2006/relationships/image" Target="../media/image100.png"/><Relationship Id="rId24" Type="http://schemas.openxmlformats.org/officeDocument/2006/relationships/image" Target="../media/image650.png"/><Relationship Id="rId5" Type="http://schemas.openxmlformats.org/officeDocument/2006/relationships/notesSlide" Target="../notesSlides/notesSlide10.xml"/><Relationship Id="rId15" Type="http://schemas.openxmlformats.org/officeDocument/2006/relationships/image" Target="../media/image710.png"/><Relationship Id="rId23" Type="http://schemas.openxmlformats.org/officeDocument/2006/relationships/image" Target="../media/image620.png"/><Relationship Id="rId10" Type="http://schemas.microsoft.com/office/2007/relationships/diagramDrawing" Target="../diagrams/drawing2.xml"/><Relationship Id="rId19" Type="http://schemas.openxmlformats.org/officeDocument/2006/relationships/image" Target="../media/image550.png"/><Relationship Id="rId4" Type="http://schemas.openxmlformats.org/officeDocument/2006/relationships/slideLayout" Target="../slideLayouts/slideLayout2.xml"/><Relationship Id="rId9" Type="http://schemas.openxmlformats.org/officeDocument/2006/relationships/diagramColors" Target="../diagrams/colors2.xml"/><Relationship Id="rId14" Type="http://schemas.openxmlformats.org/officeDocument/2006/relationships/image" Target="../media/image700.png"/><Relationship Id="rId22" Type="http://schemas.openxmlformats.org/officeDocument/2006/relationships/image" Target="../media/image7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image" Target="../media/image550.png"/><Relationship Id="rId18" Type="http://schemas.openxmlformats.org/officeDocument/2006/relationships/image" Target="../media/image810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840.png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740.png"/><Relationship Id="rId17" Type="http://schemas.openxmlformats.org/officeDocument/2006/relationships/image" Target="../media/image800.png"/><Relationship Id="rId2" Type="http://schemas.openxmlformats.org/officeDocument/2006/relationships/tags" Target="../tags/tag35.xml"/><Relationship Id="rId16" Type="http://schemas.openxmlformats.org/officeDocument/2006/relationships/image" Target="../media/image710.png"/><Relationship Id="rId20" Type="http://schemas.openxmlformats.org/officeDocument/2006/relationships/image" Target="../media/image830.png"/><Relationship Id="rId1" Type="http://schemas.openxmlformats.org/officeDocument/2006/relationships/tags" Target="../tags/tag34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730.png"/><Relationship Id="rId5" Type="http://schemas.openxmlformats.org/officeDocument/2006/relationships/diagramData" Target="../diagrams/data3.xml"/><Relationship Id="rId15" Type="http://schemas.openxmlformats.org/officeDocument/2006/relationships/image" Target="../media/image790.png"/><Relationship Id="rId23" Type="http://schemas.openxmlformats.org/officeDocument/2006/relationships/image" Target="../media/image104.png"/><Relationship Id="rId10" Type="http://schemas.openxmlformats.org/officeDocument/2006/relationships/image" Target="../media/image103.png"/><Relationship Id="rId19" Type="http://schemas.openxmlformats.org/officeDocument/2006/relationships/image" Target="../media/image820.png"/><Relationship Id="rId4" Type="http://schemas.openxmlformats.org/officeDocument/2006/relationships/notesSlide" Target="../notesSlides/notesSlide11.xml"/><Relationship Id="rId9" Type="http://schemas.microsoft.com/office/2007/relationships/diagramDrawing" Target="../diagrams/drawing3.xml"/><Relationship Id="rId14" Type="http://schemas.openxmlformats.org/officeDocument/2006/relationships/image" Target="../media/image580.png"/><Relationship Id="rId22" Type="http://schemas.openxmlformats.org/officeDocument/2006/relationships/image" Target="../media/image6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13" Type="http://schemas.microsoft.com/office/2007/relationships/diagramDrawing" Target="../diagrams/drawing4.xml"/><Relationship Id="rId18" Type="http://schemas.openxmlformats.org/officeDocument/2006/relationships/image" Target="../media/image710.png"/><Relationship Id="rId26" Type="http://schemas.openxmlformats.org/officeDocument/2006/relationships/image" Target="../media/image750.png"/><Relationship Id="rId3" Type="http://schemas.openxmlformats.org/officeDocument/2006/relationships/tags" Target="../tags/tag38.xml"/><Relationship Id="rId21" Type="http://schemas.openxmlformats.org/officeDocument/2006/relationships/image" Target="../media/image550.png"/><Relationship Id="rId7" Type="http://schemas.openxmlformats.org/officeDocument/2006/relationships/slideLayout" Target="../slideLayouts/slideLayout2.xml"/><Relationship Id="rId12" Type="http://schemas.openxmlformats.org/officeDocument/2006/relationships/diagramColors" Target="../diagrams/colors4.xml"/><Relationship Id="rId17" Type="http://schemas.openxmlformats.org/officeDocument/2006/relationships/image" Target="../media/image650.png"/><Relationship Id="rId25" Type="http://schemas.openxmlformats.org/officeDocument/2006/relationships/image" Target="../media/image810.png"/><Relationship Id="rId2" Type="http://schemas.openxmlformats.org/officeDocument/2006/relationships/tags" Target="../tags/tag37.xml"/><Relationship Id="rId16" Type="http://schemas.openxmlformats.org/officeDocument/2006/relationships/image" Target="../media/image101.png"/><Relationship Id="rId20" Type="http://schemas.openxmlformats.org/officeDocument/2006/relationships/image" Target="../media/image740.png"/><Relationship Id="rId29" Type="http://schemas.openxmlformats.org/officeDocument/2006/relationships/image" Target="../media/image109.png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diagramQuickStyle" Target="../diagrams/quickStyle4.xml"/><Relationship Id="rId24" Type="http://schemas.openxmlformats.org/officeDocument/2006/relationships/image" Target="../media/image640.png"/><Relationship Id="rId32" Type="http://schemas.openxmlformats.org/officeDocument/2006/relationships/image" Target="../media/image930.png"/><Relationship Id="rId5" Type="http://schemas.openxmlformats.org/officeDocument/2006/relationships/tags" Target="../tags/tag40.xml"/><Relationship Id="rId15" Type="http://schemas.openxmlformats.org/officeDocument/2006/relationships/image" Target="../media/image106.png"/><Relationship Id="rId23" Type="http://schemas.openxmlformats.org/officeDocument/2006/relationships/image" Target="../media/image870.png"/><Relationship Id="rId28" Type="http://schemas.openxmlformats.org/officeDocument/2006/relationships/image" Target="../media/image108.png"/><Relationship Id="rId10" Type="http://schemas.openxmlformats.org/officeDocument/2006/relationships/diagramLayout" Target="../diagrams/layout4.xml"/><Relationship Id="rId19" Type="http://schemas.openxmlformats.org/officeDocument/2006/relationships/image" Target="../media/image730.png"/><Relationship Id="rId31" Type="http://schemas.openxmlformats.org/officeDocument/2006/relationships/image" Target="../media/image920.png"/><Relationship Id="rId4" Type="http://schemas.openxmlformats.org/officeDocument/2006/relationships/tags" Target="../tags/tag39.xml"/><Relationship Id="rId9" Type="http://schemas.openxmlformats.org/officeDocument/2006/relationships/diagramData" Target="../diagrams/data4.xml"/><Relationship Id="rId14" Type="http://schemas.openxmlformats.org/officeDocument/2006/relationships/image" Target="../media/image105.png"/><Relationship Id="rId22" Type="http://schemas.openxmlformats.org/officeDocument/2006/relationships/image" Target="../media/image580.png"/><Relationship Id="rId27" Type="http://schemas.openxmlformats.org/officeDocument/2006/relationships/image" Target="../media/image107.png"/><Relationship Id="rId30" Type="http://schemas.openxmlformats.org/officeDocument/2006/relationships/image" Target="../media/image9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tags" Target="../tags/tag3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tags" Target="../tags/tag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5" Type="http://schemas.openxmlformats.org/officeDocument/2006/relationships/tags" Target="../tags/tag5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tags" Target="../tags/tag4.xml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6703782" y="6260096"/>
            <a:ext cx="2057400" cy="365125"/>
          </a:xfrm>
        </p:spPr>
        <p:txBody>
          <a:bodyPr/>
          <a:lstStyle/>
          <a:p>
            <a:fld id="{E2CF13C1-FE9C-4094-ADF4-C8AE6999A6FB}" type="slidenum">
              <a:rPr kumimoji="1" lang="ja-JP" altLang="en-US" sz="1400" smtClean="0"/>
              <a:t>1</a:t>
            </a:fld>
            <a:endParaRPr kumimoji="1" lang="ja-JP" altLang="en-US" sz="1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090314" y="64477"/>
            <a:ext cx="412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進捗報告　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岩瀬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拓哉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2018/11/15(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木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やったこ</a:t>
            </a:r>
            <a:r>
              <a:rPr lang="ja-JP" altLang="en-US" sz="4000" b="1" dirty="0">
                <a:solidFill>
                  <a:schemeClr val="bg1"/>
                </a:solidFill>
              </a:rPr>
              <a:t>と</a:t>
            </a:r>
          </a:p>
        </p:txBody>
      </p:sp>
      <p:sp>
        <p:nvSpPr>
          <p:cNvPr id="8" name="コンテンツ プレースホルダー 3"/>
          <p:cNvSpPr txBox="1">
            <a:spLocks/>
          </p:cNvSpPr>
          <p:nvPr/>
        </p:nvSpPr>
        <p:spPr>
          <a:xfrm>
            <a:off x="216868" y="1441939"/>
            <a:ext cx="8590248" cy="48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 2" pitchFamily="18" charset="2"/>
              <a:buChar char=""/>
              <a:defRPr kumimoji="1" sz="21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5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ja-JP" altLang="en-US" sz="2400" b="1" u="sng" dirty="0" smtClean="0"/>
              <a:t>目的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000" dirty="0" smtClean="0"/>
              <a:t>複数解探索可能な多点探索アルゴリズムの構築 </a:t>
            </a:r>
            <a:r>
              <a:rPr lang="en-US" altLang="ja-JP" sz="2000" dirty="0" smtClean="0"/>
              <a:t>(</a:t>
            </a:r>
            <a:r>
              <a:rPr lang="en-US" altLang="ja-JP" sz="2000" dirty="0" smtClean="0">
                <a:latin typeface="Segoe UI" panose="020B0502040204020203" pitchFamily="34" charset="0"/>
              </a:rPr>
              <a:t>Niching</a:t>
            </a:r>
            <a:r>
              <a:rPr lang="en-US" altLang="ja-JP" sz="2000" dirty="0" smtClean="0"/>
              <a:t> method)</a:t>
            </a:r>
          </a:p>
          <a:p>
            <a:pPr marL="0" indent="0">
              <a:buFont typeface="Wingdings 2" pitchFamily="18" charset="2"/>
              <a:buNone/>
            </a:pPr>
            <a:endParaRPr lang="en-US" altLang="ja-JP" sz="1200" b="1" dirty="0" smtClean="0"/>
          </a:p>
          <a:p>
            <a:pPr marL="0" indent="0">
              <a:buFont typeface="Wingdings 2" pitchFamily="18" charset="2"/>
              <a:buNone/>
            </a:pPr>
            <a:r>
              <a:rPr lang="ja-JP" altLang="en-US" sz="2400" b="1" u="sng" dirty="0" smtClean="0"/>
              <a:t>やったこと</a:t>
            </a:r>
            <a:endParaRPr lang="en-US" altLang="ja-JP" sz="2400" b="1" u="sng" dirty="0"/>
          </a:p>
          <a:p>
            <a:pPr marL="0" indent="0">
              <a:buNone/>
            </a:pPr>
            <a:endParaRPr lang="en-US" altLang="ja-JP" sz="2000" b="1" dirty="0" smtClean="0"/>
          </a:p>
          <a:p>
            <a:r>
              <a:rPr lang="en-US" altLang="ja-JP" sz="2400" dirty="0" smtClean="0"/>
              <a:t>Niche Radius-based Bat Algorithm(NRBA)</a:t>
            </a:r>
            <a:r>
              <a:rPr lang="ja-JP" altLang="en-US" sz="2400" dirty="0" smtClean="0"/>
              <a:t>の改良</a:t>
            </a:r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en-US" altLang="ja-JP" b="1" dirty="0" smtClean="0"/>
              <a:t/>
            </a:r>
            <a:br>
              <a:rPr lang="en-US" altLang="ja-JP" b="1" dirty="0" smtClean="0"/>
            </a:br>
            <a:endParaRPr lang="en-US" altLang="ja-JP" sz="100" b="1" dirty="0" smtClean="0"/>
          </a:p>
          <a:p>
            <a:r>
              <a:rPr lang="ja-JP" altLang="en-US" sz="2400" dirty="0" smtClean="0"/>
              <a:t>他の</a:t>
            </a:r>
            <a:r>
              <a:rPr lang="en-US" altLang="ja-JP" sz="2400" dirty="0" smtClean="0"/>
              <a:t>Niching</a:t>
            </a:r>
            <a:r>
              <a:rPr lang="ja-JP" altLang="en-US" sz="2400" dirty="0" smtClean="0"/>
              <a:t>手法の実装</a:t>
            </a:r>
            <a:endParaRPr lang="en-US" altLang="ja-JP" sz="2400" dirty="0"/>
          </a:p>
          <a:p>
            <a:pPr lvl="1"/>
            <a:r>
              <a:rPr lang="en-US" altLang="ja-JP" sz="2100" dirty="0" smtClean="0"/>
              <a:t>CDE</a:t>
            </a:r>
          </a:p>
          <a:p>
            <a:pPr lvl="1"/>
            <a:r>
              <a:rPr lang="en-US" altLang="ja-JP" sz="2100" dirty="0" smtClean="0"/>
              <a:t>SDE(</a:t>
            </a:r>
            <a:r>
              <a:rPr lang="ja-JP" altLang="en-US" sz="2100" dirty="0" smtClean="0"/>
              <a:t>実装途中</a:t>
            </a:r>
            <a:r>
              <a:rPr lang="en-US" altLang="ja-JP" sz="2100" dirty="0" smtClean="0"/>
              <a:t>)</a:t>
            </a:r>
          </a:p>
          <a:p>
            <a:pPr lvl="1"/>
            <a:endParaRPr lang="ja-JP" alt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94133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DNRBA</a:t>
            </a:r>
            <a:r>
              <a:rPr kumimoji="1" lang="ja-JP" altLang="en-US" dirty="0" err="1" smtClean="0"/>
              <a:t>の解</a:t>
            </a:r>
            <a:r>
              <a:rPr kumimoji="1" lang="ja-JP" altLang="en-US" dirty="0" smtClean="0"/>
              <a:t>分布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99" y="1700745"/>
            <a:ext cx="6696221" cy="5020731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lang="ja-JP" altLang="en-US" smtClean="0"/>
              <a:pPr/>
              <a:t>10</a:t>
            </a:fld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4628272" y="1275152"/>
                <a:ext cx="433284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ja-JP" altLang="en-US" sz="2000" b="0" dirty="0" smtClean="0"/>
                  <a:t>個体数</a:t>
                </a:r>
                <a:r>
                  <a:rPr kumimoji="1" lang="en-US" altLang="ja-JP" sz="2000" b="0" dirty="0" smtClean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𝑁𝑃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ja-JP" altLang="en-US" sz="2000" dirty="0" smtClean="0"/>
                  <a:t>    世代数</a:t>
                </a:r>
                <a:r>
                  <a:rPr lang="en-US" altLang="ja-JP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0000</m:t>
                    </m:r>
                  </m:oMath>
                </a14:m>
                <a:endParaRPr lang="en-US" altLang="ja-JP" sz="2000" b="0" dirty="0" smtClean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72" y="1275152"/>
                <a:ext cx="4332848" cy="307777"/>
              </a:xfrm>
              <a:prstGeom prst="rect">
                <a:avLst/>
              </a:prstGeom>
              <a:blipFill>
                <a:blip r:embed="rId3"/>
                <a:stretch>
                  <a:fillRect l="-3516" t="-27451" b="-509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タイトル 1 1"/>
          <p:cNvSpPr txBox="1">
            <a:spLocks/>
          </p:cNvSpPr>
          <p:nvPr/>
        </p:nvSpPr>
        <p:spPr>
          <a:xfrm>
            <a:off x="381794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実験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84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解の発見数</a:t>
            </a:r>
            <a:r>
              <a:rPr kumimoji="1" lang="en-US" altLang="ja-JP" dirty="0" smtClean="0"/>
              <a:t>(30</a:t>
            </a:r>
            <a:r>
              <a:rPr lang="ja-JP" altLang="en-US" dirty="0" smtClean="0"/>
              <a:t>シード分</a:t>
            </a:r>
            <a:r>
              <a:rPr kumimoji="1" lang="en-US" altLang="ja-JP" smtClean="0"/>
              <a:t>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11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結果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コンテンツ プレースホルダー 8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81519162"/>
                  </p:ext>
                </p:extLst>
              </p:nvPr>
            </p:nvGraphicFramePr>
            <p:xfrm>
              <a:off x="2435891" y="1997298"/>
              <a:ext cx="4951712" cy="1257300"/>
            </p:xfrm>
            <a:graphic>
              <a:graphicData uri="http://schemas.openxmlformats.org/drawingml/2006/table">
                <a:tbl>
                  <a:tblPr/>
                  <a:tblGrid>
                    <a:gridCol w="320929">
                      <a:extLst>
                        <a:ext uri="{9D8B030D-6E8A-4147-A177-3AD203B41FA5}">
                          <a16:colId xmlns:a16="http://schemas.microsoft.com/office/drawing/2014/main" val="74421802"/>
                        </a:ext>
                      </a:extLst>
                    </a:gridCol>
                    <a:gridCol w="1454721">
                      <a:extLst>
                        <a:ext uri="{9D8B030D-6E8A-4147-A177-3AD203B41FA5}">
                          <a16:colId xmlns:a16="http://schemas.microsoft.com/office/drawing/2014/main" val="3212143807"/>
                        </a:ext>
                      </a:extLst>
                    </a:gridCol>
                    <a:gridCol w="917575">
                      <a:extLst>
                        <a:ext uri="{9D8B030D-6E8A-4147-A177-3AD203B41FA5}">
                          <a16:colId xmlns:a16="http://schemas.microsoft.com/office/drawing/2014/main" val="1734042830"/>
                        </a:ext>
                      </a:extLst>
                    </a:gridCol>
                    <a:gridCol w="1454721">
                      <a:extLst>
                        <a:ext uri="{9D8B030D-6E8A-4147-A177-3AD203B41FA5}">
                          <a16:colId xmlns:a16="http://schemas.microsoft.com/office/drawing/2014/main" val="3580011144"/>
                        </a:ext>
                      </a:extLst>
                    </a:gridCol>
                    <a:gridCol w="803766">
                      <a:extLst>
                        <a:ext uri="{9D8B030D-6E8A-4147-A177-3AD203B41FA5}">
                          <a16:colId xmlns:a16="http://schemas.microsoft.com/office/drawing/2014/main" val="2696765562"/>
                        </a:ext>
                      </a:extLst>
                    </a:gridCol>
                  </a:tblGrid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DNRBA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8052436"/>
                      </a:ext>
                    </a:extLst>
                  </a:tr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1074307"/>
                      </a:ext>
                    </a:extLst>
                  </a:tr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4.633</a:t>
                          </a:r>
                          <a:r>
                            <a:rPr lang="en-US" altLang="ja-JP" sz="1800" dirty="0" smtClean="0"/>
                            <a:t> /17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27.3%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chemeClr val="accent6"/>
                              </a:solidFill>
                            </a:rPr>
                            <a:t>15.93</a:t>
                          </a:r>
                          <a:r>
                            <a:rPr lang="en-US" altLang="ja-JP" sz="1800" b="1" strike="noStrike" dirty="0" smtClean="0">
                              <a:solidFill>
                                <a:schemeClr val="accent6"/>
                              </a:solidFill>
                            </a:rPr>
                            <a:t> /17</a:t>
                          </a:r>
                          <a:endParaRPr lang="ja-JP" altLang="en-US" sz="1800" b="1" strike="noStrike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chemeClr val="accent6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93.7%</a:t>
                          </a:r>
                          <a:endParaRPr lang="en-US" altLang="ja-JP" sz="2000" b="1" i="0" u="none" strike="noStrike" dirty="0">
                            <a:solidFill>
                              <a:schemeClr val="accent6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6561326"/>
                      </a:ext>
                    </a:extLst>
                  </a:tr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8.8 </a:t>
                          </a:r>
                          <a:r>
                            <a:rPr lang="en-US" altLang="ja-JP" sz="1800" dirty="0" smtClean="0"/>
                            <a:t>/18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48.9%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rgbClr val="FF0000"/>
                              </a:solidFill>
                            </a:rPr>
                            <a:t>7.633</a:t>
                          </a:r>
                          <a:r>
                            <a:rPr lang="en-US" altLang="ja-JP" sz="1800" b="1" strike="noStrike" dirty="0" smtClean="0">
                              <a:solidFill>
                                <a:srgbClr val="FF0000"/>
                              </a:solidFill>
                            </a:rPr>
                            <a:t> /18</a:t>
                          </a:r>
                          <a:endParaRPr lang="ja-JP" altLang="en-US" sz="1800" b="1" strike="noStrik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42.4%</a:t>
                          </a:r>
                          <a:endParaRPr lang="en-US" altLang="ja-JP" sz="20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438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コンテンツ プレースホルダー 8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81519162"/>
                  </p:ext>
                </p:extLst>
              </p:nvPr>
            </p:nvGraphicFramePr>
            <p:xfrm>
              <a:off x="2435891" y="1997298"/>
              <a:ext cx="4951712" cy="1257300"/>
            </p:xfrm>
            <a:graphic>
              <a:graphicData uri="http://schemas.openxmlformats.org/drawingml/2006/table">
                <a:tbl>
                  <a:tblPr/>
                  <a:tblGrid>
                    <a:gridCol w="320929">
                      <a:extLst>
                        <a:ext uri="{9D8B030D-6E8A-4147-A177-3AD203B41FA5}">
                          <a16:colId xmlns:a16="http://schemas.microsoft.com/office/drawing/2014/main" val="74421802"/>
                        </a:ext>
                      </a:extLst>
                    </a:gridCol>
                    <a:gridCol w="1454721">
                      <a:extLst>
                        <a:ext uri="{9D8B030D-6E8A-4147-A177-3AD203B41FA5}">
                          <a16:colId xmlns:a16="http://schemas.microsoft.com/office/drawing/2014/main" val="3212143807"/>
                        </a:ext>
                      </a:extLst>
                    </a:gridCol>
                    <a:gridCol w="917575">
                      <a:extLst>
                        <a:ext uri="{9D8B030D-6E8A-4147-A177-3AD203B41FA5}">
                          <a16:colId xmlns:a16="http://schemas.microsoft.com/office/drawing/2014/main" val="1734042830"/>
                        </a:ext>
                      </a:extLst>
                    </a:gridCol>
                    <a:gridCol w="1454721">
                      <a:extLst>
                        <a:ext uri="{9D8B030D-6E8A-4147-A177-3AD203B41FA5}">
                          <a16:colId xmlns:a16="http://schemas.microsoft.com/office/drawing/2014/main" val="3580011144"/>
                        </a:ext>
                      </a:extLst>
                    </a:gridCol>
                    <a:gridCol w="803766">
                      <a:extLst>
                        <a:ext uri="{9D8B030D-6E8A-4147-A177-3AD203B41FA5}">
                          <a16:colId xmlns:a16="http://schemas.microsoft.com/office/drawing/2014/main" val="2696765562"/>
                        </a:ext>
                      </a:extLst>
                    </a:gridCol>
                  </a:tblGrid>
                  <a:tr h="314325">
                    <a:tc>
                      <a:txBody>
                        <a:bodyPr/>
                        <a:lstStyle/>
                        <a:p>
                          <a:pPr algn="r" fontAlgn="ctr"/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DNRBA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8052436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pPr algn="r" fontAlgn="ctr"/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1074307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227451" r="-1433962" b="-15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4.633</a:t>
                          </a:r>
                          <a:r>
                            <a:rPr lang="en-US" altLang="ja-JP" sz="1800" dirty="0" smtClean="0"/>
                            <a:t> /17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27.3%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chemeClr val="accent6"/>
                              </a:solidFill>
                            </a:rPr>
                            <a:t>15.93</a:t>
                          </a:r>
                          <a:r>
                            <a:rPr lang="en-US" altLang="ja-JP" sz="1800" b="1" strike="noStrike" dirty="0" smtClean="0">
                              <a:solidFill>
                                <a:schemeClr val="accent6"/>
                              </a:solidFill>
                            </a:rPr>
                            <a:t> /17</a:t>
                          </a:r>
                          <a:endParaRPr lang="ja-JP" altLang="en-US" sz="1800" b="1" strike="noStrike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chemeClr val="accent6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93.7%</a:t>
                          </a:r>
                          <a:endParaRPr lang="en-US" altLang="ja-JP" sz="2000" b="1" i="0" u="none" strike="noStrike" dirty="0">
                            <a:solidFill>
                              <a:schemeClr val="accent6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6561326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321154" r="-1433962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8.8 </a:t>
                          </a:r>
                          <a:r>
                            <a:rPr lang="en-US" altLang="ja-JP" sz="1800" dirty="0" smtClean="0"/>
                            <a:t>/18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48.9%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rgbClr val="FF0000"/>
                              </a:solidFill>
                            </a:rPr>
                            <a:t>7.633</a:t>
                          </a:r>
                          <a:r>
                            <a:rPr lang="en-US" altLang="ja-JP" sz="1800" b="1" strike="noStrike" dirty="0" smtClean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ja-JP" sz="1800" b="1" strike="noStrike" dirty="0" smtClean="0">
                              <a:solidFill>
                                <a:srgbClr val="FF0000"/>
                              </a:solidFill>
                            </a:rPr>
                            <a:t>/18</a:t>
                          </a:r>
                          <a:endParaRPr lang="ja-JP" altLang="en-US" sz="1800" b="1" strike="noStrik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42.4%</a:t>
                          </a:r>
                          <a:endParaRPr lang="en-US" altLang="ja-JP" sz="20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43801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3552092" y="1540603"/>
                <a:ext cx="20398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=1.0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092" y="1540603"/>
                <a:ext cx="203981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コンテンツ プレースホルダー 8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06277830"/>
                  </p:ext>
                </p:extLst>
              </p:nvPr>
            </p:nvGraphicFramePr>
            <p:xfrm>
              <a:off x="2435891" y="3977571"/>
              <a:ext cx="4951712" cy="1501140"/>
            </p:xfrm>
            <a:graphic>
              <a:graphicData uri="http://schemas.openxmlformats.org/drawingml/2006/table">
                <a:tbl>
                  <a:tblPr/>
                  <a:tblGrid>
                    <a:gridCol w="596065">
                      <a:extLst>
                        <a:ext uri="{9D8B030D-6E8A-4147-A177-3AD203B41FA5}">
                          <a16:colId xmlns:a16="http://schemas.microsoft.com/office/drawing/2014/main" val="74421802"/>
                        </a:ext>
                      </a:extLst>
                    </a:gridCol>
                    <a:gridCol w="1149036">
                      <a:extLst>
                        <a:ext uri="{9D8B030D-6E8A-4147-A177-3AD203B41FA5}">
                          <a16:colId xmlns:a16="http://schemas.microsoft.com/office/drawing/2014/main" val="3212143807"/>
                        </a:ext>
                      </a:extLst>
                    </a:gridCol>
                    <a:gridCol w="1029678">
                      <a:extLst>
                        <a:ext uri="{9D8B030D-6E8A-4147-A177-3AD203B41FA5}">
                          <a16:colId xmlns:a16="http://schemas.microsoft.com/office/drawing/2014/main" val="498681502"/>
                        </a:ext>
                      </a:extLst>
                    </a:gridCol>
                    <a:gridCol w="1305803">
                      <a:extLst>
                        <a:ext uri="{9D8B030D-6E8A-4147-A177-3AD203B41FA5}">
                          <a16:colId xmlns:a16="http://schemas.microsoft.com/office/drawing/2014/main" val="3580011144"/>
                        </a:ext>
                      </a:extLst>
                    </a:gridCol>
                    <a:gridCol w="871130">
                      <a:extLst>
                        <a:ext uri="{9D8B030D-6E8A-4147-A177-3AD203B41FA5}">
                          <a16:colId xmlns:a16="http://schemas.microsoft.com/office/drawing/2014/main" val="18214062"/>
                        </a:ext>
                      </a:extLst>
                    </a:gridCol>
                  </a:tblGrid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DNRBA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8052436"/>
                      </a:ext>
                    </a:extLst>
                  </a:tr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</a:t>
                          </a:r>
                          <a:r>
                            <a:rPr lang="en-US" altLang="ja-JP" sz="1800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8219436"/>
                      </a:ext>
                    </a:extLst>
                  </a:tr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4.63</a:t>
                          </a:r>
                          <a:r>
                            <a:rPr lang="en-US" altLang="ja-JP" sz="1800" dirty="0" smtClean="0"/>
                            <a:t> /17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27.3%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chemeClr val="accent6"/>
                              </a:solidFill>
                            </a:rPr>
                            <a:t>15.93</a:t>
                          </a:r>
                          <a:r>
                            <a:rPr lang="en-US" altLang="ja-JP" sz="1800" b="1" strike="noStrike" dirty="0" smtClean="0">
                              <a:solidFill>
                                <a:schemeClr val="accent6"/>
                              </a:solidFill>
                            </a:rPr>
                            <a:t> /17</a:t>
                          </a:r>
                          <a:endParaRPr lang="ja-JP" altLang="en-US" sz="1800" b="1" strike="noStrike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chemeClr val="accent6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93.7%</a:t>
                          </a:r>
                          <a:endParaRPr lang="en-US" altLang="ja-JP" sz="2000" b="1" i="0" u="none" strike="noStrike" dirty="0">
                            <a:solidFill>
                              <a:schemeClr val="accent6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6561326"/>
                      </a:ext>
                    </a:extLst>
                  </a:tr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1</a:t>
                          </a:r>
                          <a:r>
                            <a:rPr lang="en-US" altLang="ja-JP" sz="1800" dirty="0" smtClean="0"/>
                            <a:t> /18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5.56%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rgbClr val="FF0000"/>
                              </a:solidFill>
                            </a:rPr>
                            <a:t>0.767</a:t>
                          </a:r>
                          <a:r>
                            <a:rPr lang="en-US" altLang="ja-JP" sz="1800" b="1" strike="noStrike" dirty="0" smtClean="0">
                              <a:solidFill>
                                <a:srgbClr val="FF0000"/>
                              </a:solidFill>
                            </a:rPr>
                            <a:t> /18</a:t>
                          </a:r>
                          <a:endParaRPr lang="ja-JP" altLang="en-US" sz="1800" b="1" strike="noStrik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4.26%</a:t>
                          </a:r>
                          <a:endParaRPr lang="en-US" altLang="ja-JP" sz="20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438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コンテンツ プレースホルダー 8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06277830"/>
                  </p:ext>
                </p:extLst>
              </p:nvPr>
            </p:nvGraphicFramePr>
            <p:xfrm>
              <a:off x="2435891" y="3977571"/>
              <a:ext cx="4951712" cy="1501140"/>
            </p:xfrm>
            <a:graphic>
              <a:graphicData uri="http://schemas.openxmlformats.org/drawingml/2006/table">
                <a:tbl>
                  <a:tblPr/>
                  <a:tblGrid>
                    <a:gridCol w="596065">
                      <a:extLst>
                        <a:ext uri="{9D8B030D-6E8A-4147-A177-3AD203B41FA5}">
                          <a16:colId xmlns:a16="http://schemas.microsoft.com/office/drawing/2014/main" val="74421802"/>
                        </a:ext>
                      </a:extLst>
                    </a:gridCol>
                    <a:gridCol w="1149036">
                      <a:extLst>
                        <a:ext uri="{9D8B030D-6E8A-4147-A177-3AD203B41FA5}">
                          <a16:colId xmlns:a16="http://schemas.microsoft.com/office/drawing/2014/main" val="3212143807"/>
                        </a:ext>
                      </a:extLst>
                    </a:gridCol>
                    <a:gridCol w="1029678">
                      <a:extLst>
                        <a:ext uri="{9D8B030D-6E8A-4147-A177-3AD203B41FA5}">
                          <a16:colId xmlns:a16="http://schemas.microsoft.com/office/drawing/2014/main" val="498681502"/>
                        </a:ext>
                      </a:extLst>
                    </a:gridCol>
                    <a:gridCol w="1305803">
                      <a:extLst>
                        <a:ext uri="{9D8B030D-6E8A-4147-A177-3AD203B41FA5}">
                          <a16:colId xmlns:a16="http://schemas.microsoft.com/office/drawing/2014/main" val="3580011144"/>
                        </a:ext>
                      </a:extLst>
                    </a:gridCol>
                    <a:gridCol w="871130">
                      <a:extLst>
                        <a:ext uri="{9D8B030D-6E8A-4147-A177-3AD203B41FA5}">
                          <a16:colId xmlns:a16="http://schemas.microsoft.com/office/drawing/2014/main" val="18214062"/>
                        </a:ext>
                      </a:extLst>
                    </a:gridCol>
                  </a:tblGrid>
                  <a:tr h="314325">
                    <a:tc>
                      <a:txBody>
                        <a:bodyPr/>
                        <a:lstStyle/>
                        <a:p>
                          <a:pPr algn="r" fontAlgn="ctr"/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DNRBA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8052436"/>
                      </a:ext>
                    </a:extLst>
                  </a:tr>
                  <a:tr h="558165">
                    <a:tc>
                      <a:txBody>
                        <a:bodyPr/>
                        <a:lstStyle/>
                        <a:p>
                          <a:pPr algn="r" fontAlgn="ctr"/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</a:t>
                          </a:r>
                          <a:r>
                            <a:rPr lang="en-US" altLang="ja-JP" sz="1800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8219436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t="-305882" r="-729592" b="-15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4.63</a:t>
                          </a:r>
                          <a:r>
                            <a:rPr lang="en-US" altLang="ja-JP" sz="1800" dirty="0" smtClean="0"/>
                            <a:t> /17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27.3%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chemeClr val="accent6"/>
                              </a:solidFill>
                            </a:rPr>
                            <a:t>15.93</a:t>
                          </a:r>
                          <a:r>
                            <a:rPr lang="en-US" altLang="ja-JP" sz="1800" b="1" strike="noStrike" dirty="0" smtClean="0">
                              <a:solidFill>
                                <a:schemeClr val="accent6"/>
                              </a:solidFill>
                            </a:rPr>
                            <a:t> /17</a:t>
                          </a:r>
                          <a:endParaRPr lang="ja-JP" altLang="en-US" sz="1800" b="1" strike="noStrike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chemeClr val="accent6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93.7%</a:t>
                          </a:r>
                          <a:endParaRPr lang="en-US" altLang="ja-JP" sz="2000" b="1" i="0" u="none" strike="noStrike" dirty="0">
                            <a:solidFill>
                              <a:schemeClr val="accent6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6561326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t="-398077" r="-729592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1</a:t>
                          </a:r>
                          <a:r>
                            <a:rPr lang="en-US" altLang="ja-JP" sz="1800" dirty="0" smtClean="0"/>
                            <a:t> </a:t>
                          </a:r>
                          <a:r>
                            <a:rPr lang="en-US" altLang="ja-JP" sz="1800" dirty="0" smtClean="0"/>
                            <a:t>/18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5.56%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rgbClr val="FF0000"/>
                              </a:solidFill>
                            </a:rPr>
                            <a:t>0.767</a:t>
                          </a:r>
                          <a:r>
                            <a:rPr lang="en-US" altLang="ja-JP" sz="1800" b="1" strike="noStrike" dirty="0" smtClean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ja-JP" sz="1800" b="1" strike="noStrike" dirty="0" smtClean="0">
                              <a:solidFill>
                                <a:srgbClr val="FF0000"/>
                              </a:solidFill>
                            </a:rPr>
                            <a:t>/18</a:t>
                          </a:r>
                          <a:endParaRPr lang="ja-JP" altLang="en-US" sz="1800" b="1" strike="noStrik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4.26%</a:t>
                          </a:r>
                          <a:endParaRPr lang="en-US" altLang="ja-JP" sz="20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43801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3936271" y="3577461"/>
                <a:ext cx="20398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=1.0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271" y="3577461"/>
                <a:ext cx="203981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6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33845" y="1615857"/>
            <a:ext cx="8200666" cy="4564281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BA vs NRBA vs DNRBA</a:t>
            </a:r>
            <a:r>
              <a:rPr kumimoji="1" lang="ja-JP" altLang="en-US" sz="2400" dirty="0" smtClean="0"/>
              <a:t>で比較</a:t>
            </a:r>
            <a:r>
              <a:rPr kumimoji="1" lang="en-US" altLang="ja-JP" sz="2400" dirty="0" smtClean="0"/>
              <a:t>(+</a:t>
            </a:r>
            <a:r>
              <a:rPr kumimoji="1" lang="ja-JP" altLang="en-US" sz="2400" dirty="0" smtClean="0"/>
              <a:t> </a:t>
            </a:r>
            <a:r>
              <a:rPr kumimoji="1" lang="en-US" altLang="ja-JP" sz="2400" dirty="0" smtClean="0"/>
              <a:t>CDE</a:t>
            </a:r>
            <a:r>
              <a:rPr kumimoji="1" lang="ja-JP" altLang="en-US" sz="2400" dirty="0" smtClean="0"/>
              <a:t>等</a:t>
            </a:r>
            <a:r>
              <a:rPr kumimoji="1" lang="en-US" altLang="ja-JP" sz="2400" dirty="0" smtClean="0"/>
              <a:t>)</a:t>
            </a:r>
          </a:p>
          <a:p>
            <a:r>
              <a:rPr lang="en-US" altLang="ja-JP" sz="2400" dirty="0" smtClean="0"/>
              <a:t>Niche Radius</a:t>
            </a:r>
            <a:r>
              <a:rPr lang="ja-JP" altLang="en-US" sz="2400" dirty="0" smtClean="0"/>
              <a:t>を大きくするだけでなく，小さくすることも必要？</a:t>
            </a:r>
            <a:endParaRPr lang="en-US" altLang="ja-JP" sz="2400" dirty="0" smtClean="0"/>
          </a:p>
          <a:p>
            <a:endParaRPr kumimoji="1" lang="en-US" altLang="ja-JP" sz="2400" dirty="0" smtClean="0"/>
          </a:p>
          <a:p>
            <a:endParaRPr kumimoji="1" lang="en-US" altLang="ja-JP" sz="2400" dirty="0" smtClean="0"/>
          </a:p>
          <a:p>
            <a:endParaRPr kumimoji="1" lang="ja-JP" alt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考察と課題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5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6868" y="1452377"/>
            <a:ext cx="8576403" cy="48906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kumimoji="1" lang="en-US" altLang="ja-JP" sz="2000" dirty="0" smtClean="0"/>
          </a:p>
          <a:p>
            <a:pPr>
              <a:buFontTx/>
              <a:buChar char="-"/>
            </a:pPr>
            <a:r>
              <a:rPr lang="ja-JP" alt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ショートプレゼン作成</a:t>
            </a:r>
            <a:r>
              <a:rPr lang="en-US" altLang="ja-JP" sz="20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		(11</a:t>
            </a:r>
            <a:r>
              <a:rPr lang="ja-JP" alt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月</a:t>
            </a:r>
            <a:r>
              <a:rPr lang="en-US" altLang="ja-JP" sz="20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15</a:t>
            </a:r>
            <a:r>
              <a:rPr lang="ja-JP" alt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日</a:t>
            </a:r>
            <a:r>
              <a:rPr lang="en-US" altLang="ja-JP" sz="20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:SICE SSI</a:t>
            </a:r>
            <a:r>
              <a:rPr lang="en-US" altLang="ja-JP" sz="20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ja-JP" altLang="en-US" sz="2000" dirty="0"/>
              <a:t>ポスター</a:t>
            </a:r>
            <a:r>
              <a:rPr lang="ja-JP" altLang="en-US" sz="2000" dirty="0" smtClean="0"/>
              <a:t>作製</a:t>
            </a:r>
            <a:r>
              <a:rPr lang="en-US" altLang="ja-JP" sz="2000" dirty="0" smtClean="0"/>
              <a:t>			(11</a:t>
            </a:r>
            <a:r>
              <a:rPr lang="ja-JP" altLang="en-US" sz="2000" dirty="0" smtClean="0"/>
              <a:t>月</a:t>
            </a:r>
            <a:r>
              <a:rPr lang="en-US" altLang="ja-JP" sz="2000" dirty="0" smtClean="0"/>
              <a:t>22</a:t>
            </a:r>
            <a:r>
              <a:rPr lang="ja-JP" altLang="en-US" sz="2000" dirty="0" smtClean="0"/>
              <a:t>日</a:t>
            </a:r>
            <a:r>
              <a:rPr lang="en-US" altLang="ja-JP" sz="2000" dirty="0" smtClean="0"/>
              <a:t>:SICE SSI)</a:t>
            </a:r>
          </a:p>
          <a:p>
            <a:pPr>
              <a:buFontTx/>
              <a:buChar char="-"/>
            </a:pPr>
            <a:endParaRPr lang="en-US" altLang="ja-JP" sz="2000" dirty="0" smtClean="0"/>
          </a:p>
          <a:p>
            <a:pPr>
              <a:buFontTx/>
              <a:buChar char="-"/>
            </a:pPr>
            <a:r>
              <a:rPr lang="en-US" altLang="ja-JP" sz="2000" dirty="0" smtClean="0"/>
              <a:t>Camera-Ready			(11</a:t>
            </a:r>
            <a:r>
              <a:rPr lang="ja-JP" altLang="en-US" sz="2000" dirty="0" smtClean="0"/>
              <a:t>月</a:t>
            </a:r>
            <a:r>
              <a:rPr lang="en-US" altLang="ja-JP" sz="2000" dirty="0" smtClean="0"/>
              <a:t>23</a:t>
            </a:r>
            <a:r>
              <a:rPr lang="ja-JP" altLang="en-US" sz="2000" dirty="0" smtClean="0"/>
              <a:t>日</a:t>
            </a:r>
            <a:r>
              <a:rPr lang="en-US" altLang="ja-JP" sz="2000" dirty="0" smtClean="0"/>
              <a:t>:IES)</a:t>
            </a:r>
          </a:p>
          <a:p>
            <a:pPr>
              <a:buFontTx/>
              <a:buChar char="-"/>
            </a:pPr>
            <a:endParaRPr lang="en-US" altLang="ja-JP" sz="2000" dirty="0" smtClean="0"/>
          </a:p>
          <a:p>
            <a:pPr>
              <a:buFontTx/>
              <a:buChar char="-"/>
            </a:pPr>
            <a:r>
              <a:rPr lang="ja-JP" altLang="en-US" sz="2000" dirty="0" smtClean="0"/>
              <a:t>コンペ用</a:t>
            </a:r>
            <a:r>
              <a:rPr lang="en-US" altLang="ja-JP" sz="2000" dirty="0" err="1" smtClean="0"/>
              <a:t>ver</a:t>
            </a:r>
            <a:r>
              <a:rPr lang="ja-JP" altLang="en-US" sz="2000" dirty="0" err="1" smtClean="0"/>
              <a:t>での</a:t>
            </a:r>
            <a:r>
              <a:rPr lang="ja-JP" altLang="en-US" sz="2000" dirty="0" smtClean="0"/>
              <a:t>性能評価</a:t>
            </a:r>
            <a:r>
              <a:rPr lang="en-US" altLang="ja-JP" sz="2000" dirty="0" smtClean="0"/>
              <a:t>	(11</a:t>
            </a:r>
            <a:r>
              <a:rPr lang="ja-JP" altLang="en-US" sz="2000" dirty="0" smtClean="0"/>
              <a:t>月</a:t>
            </a:r>
            <a:r>
              <a:rPr lang="en-US" altLang="ja-JP" sz="2000" dirty="0" smtClean="0"/>
              <a:t>26</a:t>
            </a:r>
            <a:r>
              <a:rPr lang="ja-JP" altLang="en-US" sz="2000" dirty="0" smtClean="0"/>
              <a:t>日</a:t>
            </a:r>
            <a:r>
              <a:rPr lang="en-US" altLang="ja-JP" sz="2000" dirty="0" smtClean="0"/>
              <a:t>:</a:t>
            </a:r>
            <a:r>
              <a:rPr lang="ja-JP" altLang="en-US" sz="2000" dirty="0" smtClean="0"/>
              <a:t>進化計算シンポコンペ</a:t>
            </a:r>
            <a:r>
              <a:rPr lang="en-US" altLang="ja-JP" sz="2000" dirty="0" smtClean="0"/>
              <a:t>)</a:t>
            </a:r>
          </a:p>
          <a:p>
            <a:pPr>
              <a:buFontTx/>
              <a:buChar char="-"/>
            </a:pPr>
            <a:endParaRPr lang="en-US" altLang="ja-JP" sz="2000" dirty="0" smtClean="0"/>
          </a:p>
          <a:p>
            <a:pPr>
              <a:buFontTx/>
              <a:buChar char="-"/>
            </a:pPr>
            <a:r>
              <a:rPr lang="en-US" altLang="ja-JP" sz="2000" dirty="0" smtClean="0"/>
              <a:t>DNRBA,BA,CDE</a:t>
            </a:r>
            <a:r>
              <a:rPr lang="ja-JP" altLang="en-US" sz="2000" dirty="0" smtClean="0"/>
              <a:t>で</a:t>
            </a:r>
            <a:r>
              <a:rPr lang="ja-JP" altLang="en-US" sz="2000" dirty="0" smtClean="0"/>
              <a:t>実験</a:t>
            </a:r>
            <a:r>
              <a:rPr lang="en-US" altLang="ja-JP" sz="2000" dirty="0" smtClean="0"/>
              <a:t>	</a:t>
            </a:r>
            <a:r>
              <a:rPr lang="en-US" altLang="ja-JP" sz="2000" dirty="0" smtClean="0"/>
              <a:t>(</a:t>
            </a:r>
            <a:r>
              <a:rPr lang="en-US" altLang="ja-JP" sz="2000" dirty="0" smtClean="0">
                <a:solidFill>
                  <a:srgbClr val="FF0000"/>
                </a:solidFill>
              </a:rPr>
              <a:t>12</a:t>
            </a:r>
            <a:r>
              <a:rPr lang="ja-JP" altLang="en-US" sz="2000" dirty="0" smtClean="0">
                <a:solidFill>
                  <a:srgbClr val="FF0000"/>
                </a:solidFill>
              </a:rPr>
              <a:t>月</a:t>
            </a:r>
            <a:r>
              <a:rPr lang="en-US" altLang="ja-JP" sz="2000" dirty="0" smtClean="0">
                <a:solidFill>
                  <a:srgbClr val="FF0000"/>
                </a:solidFill>
              </a:rPr>
              <a:t>15</a:t>
            </a:r>
            <a:r>
              <a:rPr lang="ja-JP" altLang="en-US" sz="2000" dirty="0" smtClean="0">
                <a:solidFill>
                  <a:srgbClr val="FF0000"/>
                </a:solidFill>
              </a:rPr>
              <a:t>日</a:t>
            </a:r>
            <a:r>
              <a:rPr lang="en-US" altLang="ja-JP" sz="2000" strike="sngStrike" dirty="0" smtClean="0"/>
              <a:t>11</a:t>
            </a:r>
            <a:r>
              <a:rPr lang="ja-JP" altLang="en-US" sz="2000" strike="sngStrike" dirty="0"/>
              <a:t>月</a:t>
            </a:r>
            <a:r>
              <a:rPr lang="en-US" altLang="ja-JP" sz="2000" strike="sngStrike" dirty="0"/>
              <a:t>10</a:t>
            </a:r>
            <a:r>
              <a:rPr lang="ja-JP" altLang="en-US" sz="2000" strike="sngStrike" dirty="0"/>
              <a:t>日</a:t>
            </a:r>
            <a:r>
              <a:rPr lang="en-US" altLang="ja-JP" sz="2000" dirty="0"/>
              <a:t>:ISMSI</a:t>
            </a:r>
            <a:r>
              <a:rPr lang="ja-JP" altLang="en-US" sz="2000" dirty="0"/>
              <a:t>論文投稿</a:t>
            </a:r>
            <a:r>
              <a:rPr lang="en-US" altLang="ja-JP" sz="2000" dirty="0"/>
              <a:t>)</a:t>
            </a:r>
          </a:p>
          <a:p>
            <a:pPr marL="0" indent="0">
              <a:buNone/>
            </a:pPr>
            <a:endParaRPr kumimoji="1" lang="en-US" altLang="ja-JP" sz="2000" dirty="0" smtClean="0"/>
          </a:p>
          <a:p>
            <a:pPr>
              <a:buFontTx/>
              <a:buChar char="-"/>
            </a:pPr>
            <a:r>
              <a:rPr lang="ja-JP" altLang="en-US" sz="2000" dirty="0" smtClean="0"/>
              <a:t>修論執筆開始</a:t>
            </a:r>
            <a:r>
              <a:rPr lang="en-US" altLang="ja-JP" sz="2000" dirty="0" smtClean="0"/>
              <a:t>			(12</a:t>
            </a:r>
            <a:r>
              <a:rPr lang="ja-JP" altLang="en-US" sz="2000" dirty="0" smtClean="0"/>
              <a:t>月中</a:t>
            </a:r>
            <a:r>
              <a:rPr lang="en-US" altLang="ja-JP" sz="2000" dirty="0" smtClean="0"/>
              <a:t>)</a:t>
            </a:r>
          </a:p>
          <a:p>
            <a:pPr>
              <a:buFontTx/>
              <a:buChar char="-"/>
            </a:pPr>
            <a:endParaRPr kumimoji="1" lang="en-US" altLang="ja-JP" sz="2000" dirty="0" smtClean="0"/>
          </a:p>
          <a:p>
            <a:pPr>
              <a:buFontTx/>
              <a:buChar char="-"/>
            </a:pPr>
            <a:r>
              <a:rPr lang="ja-JP" altLang="en-US" sz="2000" dirty="0"/>
              <a:t>最先端</a:t>
            </a:r>
            <a:r>
              <a:rPr lang="ja-JP" altLang="en-US" sz="2000" dirty="0" smtClean="0"/>
              <a:t>手法との性能比較</a:t>
            </a:r>
            <a:r>
              <a:rPr lang="en-US" altLang="ja-JP" sz="2000" dirty="0" smtClean="0"/>
              <a:t>	(2019</a:t>
            </a:r>
            <a:r>
              <a:rPr lang="ja-JP" altLang="en-US" sz="2000" dirty="0" smtClean="0"/>
              <a:t>年</a:t>
            </a:r>
            <a:r>
              <a:rPr lang="en-US" altLang="ja-JP" sz="2000" dirty="0" smtClean="0"/>
              <a:t>1</a:t>
            </a:r>
            <a:r>
              <a:rPr lang="ja-JP" altLang="en-US" sz="2000" dirty="0" smtClean="0"/>
              <a:t>月初旬</a:t>
            </a:r>
            <a:r>
              <a:rPr lang="en-US" altLang="ja-JP" sz="2000" dirty="0" smtClean="0"/>
              <a:t>:CEC2019</a:t>
            </a:r>
            <a:r>
              <a:rPr lang="ja-JP" altLang="en-US" sz="2000" dirty="0" smtClean="0"/>
              <a:t>コンペ</a:t>
            </a:r>
            <a:r>
              <a:rPr lang="en-US" altLang="ja-JP" sz="2000" dirty="0" smtClean="0"/>
              <a:t>)</a:t>
            </a:r>
            <a:endParaRPr kumimoji="1" lang="en-US" altLang="ja-JP" sz="2000" dirty="0" smtClean="0"/>
          </a:p>
          <a:p>
            <a:pPr marL="0" indent="0">
              <a:buNone/>
            </a:pPr>
            <a:endParaRPr kumimoji="1" lang="ja-JP" altLang="en-US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b="1" dirty="0" smtClean="0">
                <a:solidFill>
                  <a:schemeClr val="bg1"/>
                </a:solidFill>
              </a:rPr>
              <a:t>今後</a:t>
            </a:r>
            <a:r>
              <a:rPr lang="en-US" altLang="ja-JP" sz="3600" b="1" dirty="0" smtClean="0">
                <a:solidFill>
                  <a:schemeClr val="bg1"/>
                </a:solidFill>
              </a:rPr>
              <a:t>	</a:t>
            </a:r>
            <a:endParaRPr lang="ja-JP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676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0" y="1345420"/>
            <a:ext cx="4510647" cy="3382986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14</a:t>
            </a:fld>
            <a:endParaRPr kumimoji="1" lang="ja-JP" altLang="en-US" sz="1400"/>
          </a:p>
        </p:txBody>
      </p:sp>
      <p:pic>
        <p:nvPicPr>
          <p:cNvPr id="6" name="図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58" y="4591737"/>
            <a:ext cx="4146287" cy="7375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1361411"/>
                  </p:ext>
                </p:extLst>
              </p:nvPr>
            </p:nvGraphicFramePr>
            <p:xfrm>
              <a:off x="480206" y="5507599"/>
              <a:ext cx="8040339" cy="79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2824">
                      <a:extLst>
                        <a:ext uri="{9D8B030D-6E8A-4147-A177-3AD203B41FA5}">
                          <a16:colId xmlns:a16="http://schemas.microsoft.com/office/drawing/2014/main" val="1920735475"/>
                        </a:ext>
                      </a:extLst>
                    </a:gridCol>
                    <a:gridCol w="2153986">
                      <a:extLst>
                        <a:ext uri="{9D8B030D-6E8A-4147-A177-3AD203B41FA5}">
                          <a16:colId xmlns:a16="http://schemas.microsoft.com/office/drawing/2014/main" val="1190874829"/>
                        </a:ext>
                      </a:extLst>
                    </a:gridCol>
                    <a:gridCol w="1457843">
                      <a:extLst>
                        <a:ext uri="{9D8B030D-6E8A-4147-A177-3AD203B41FA5}">
                          <a16:colId xmlns:a16="http://schemas.microsoft.com/office/drawing/2014/main" val="3614227098"/>
                        </a:ext>
                      </a:extLst>
                    </a:gridCol>
                    <a:gridCol w="1457843">
                      <a:extLst>
                        <a:ext uri="{9D8B030D-6E8A-4147-A177-3AD203B41FA5}">
                          <a16:colId xmlns:a16="http://schemas.microsoft.com/office/drawing/2014/main" val="2902250892"/>
                        </a:ext>
                      </a:extLst>
                    </a:gridCol>
                    <a:gridCol w="1457843">
                      <a:extLst>
                        <a:ext uri="{9D8B030D-6E8A-4147-A177-3AD203B41FA5}">
                          <a16:colId xmlns:a16="http://schemas.microsoft.com/office/drawing/2014/main" val="2308614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関数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探索領域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sz="2000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最適解数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局所解数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0056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000" dirty="0" err="1" smtClean="0"/>
                            <a:t>Griewank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≤10</m:t>
                                </m:r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dirty="0" smtClean="0"/>
                            <a:t>0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dirty="0" smtClean="0"/>
                            <a:t>16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6031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1361411"/>
                  </p:ext>
                </p:extLst>
              </p:nvPr>
            </p:nvGraphicFramePr>
            <p:xfrm>
              <a:off x="480206" y="5507599"/>
              <a:ext cx="8040339" cy="79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2824">
                      <a:extLst>
                        <a:ext uri="{9D8B030D-6E8A-4147-A177-3AD203B41FA5}">
                          <a16:colId xmlns:a16="http://schemas.microsoft.com/office/drawing/2014/main" val="1920735475"/>
                        </a:ext>
                      </a:extLst>
                    </a:gridCol>
                    <a:gridCol w="2153986">
                      <a:extLst>
                        <a:ext uri="{9D8B030D-6E8A-4147-A177-3AD203B41FA5}">
                          <a16:colId xmlns:a16="http://schemas.microsoft.com/office/drawing/2014/main" val="1190874829"/>
                        </a:ext>
                      </a:extLst>
                    </a:gridCol>
                    <a:gridCol w="1457843">
                      <a:extLst>
                        <a:ext uri="{9D8B030D-6E8A-4147-A177-3AD203B41FA5}">
                          <a16:colId xmlns:a16="http://schemas.microsoft.com/office/drawing/2014/main" val="3614227098"/>
                        </a:ext>
                      </a:extLst>
                    </a:gridCol>
                    <a:gridCol w="1457843">
                      <a:extLst>
                        <a:ext uri="{9D8B030D-6E8A-4147-A177-3AD203B41FA5}">
                          <a16:colId xmlns:a16="http://schemas.microsoft.com/office/drawing/2014/main" val="2902250892"/>
                        </a:ext>
                      </a:extLst>
                    </a:gridCol>
                    <a:gridCol w="1457843">
                      <a:extLst>
                        <a:ext uri="{9D8B030D-6E8A-4147-A177-3AD203B41FA5}">
                          <a16:colId xmlns:a16="http://schemas.microsoft.com/office/drawing/2014/main" val="230861473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関数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探索領域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252301" t="-9091" r="-202092" b="-1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最適解数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局所解数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00567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000" dirty="0" err="1" smtClean="0"/>
                            <a:t>Griewank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70339" t="-110769" r="-203955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dirty="0" smtClean="0"/>
                            <a:t>0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350833" t="-110769" r="-101250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dirty="0" smtClean="0"/>
                            <a:t>16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60316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タイトル 1 1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タイトル 1 1 2"/>
          <p:cNvSpPr txBox="1">
            <a:spLocks/>
          </p:cNvSpPr>
          <p:nvPr/>
        </p:nvSpPr>
        <p:spPr>
          <a:xfrm>
            <a:off x="381794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553" y="1317883"/>
            <a:ext cx="4547364" cy="341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0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15</a:t>
            </a:fld>
            <a:endParaRPr kumimoji="1" lang="ja-JP" altLang="en-US" sz="140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83" y="1452860"/>
            <a:ext cx="3907795" cy="2930846"/>
          </a:xfrm>
        </p:spPr>
      </p:pic>
      <p:pic>
        <p:nvPicPr>
          <p:cNvPr id="2" name="図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4" y="4409423"/>
            <a:ext cx="4184384" cy="772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2036602"/>
                  </p:ext>
                </p:extLst>
              </p:nvPr>
            </p:nvGraphicFramePr>
            <p:xfrm>
              <a:off x="381794" y="5458268"/>
              <a:ext cx="8040339" cy="79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2824">
                      <a:extLst>
                        <a:ext uri="{9D8B030D-6E8A-4147-A177-3AD203B41FA5}">
                          <a16:colId xmlns:a16="http://schemas.microsoft.com/office/drawing/2014/main" val="1920735475"/>
                        </a:ext>
                      </a:extLst>
                    </a:gridCol>
                    <a:gridCol w="2153986">
                      <a:extLst>
                        <a:ext uri="{9D8B030D-6E8A-4147-A177-3AD203B41FA5}">
                          <a16:colId xmlns:a16="http://schemas.microsoft.com/office/drawing/2014/main" val="1190874829"/>
                        </a:ext>
                      </a:extLst>
                    </a:gridCol>
                    <a:gridCol w="1457843">
                      <a:extLst>
                        <a:ext uri="{9D8B030D-6E8A-4147-A177-3AD203B41FA5}">
                          <a16:colId xmlns:a16="http://schemas.microsoft.com/office/drawing/2014/main" val="3614227098"/>
                        </a:ext>
                      </a:extLst>
                    </a:gridCol>
                    <a:gridCol w="1457843">
                      <a:extLst>
                        <a:ext uri="{9D8B030D-6E8A-4147-A177-3AD203B41FA5}">
                          <a16:colId xmlns:a16="http://schemas.microsoft.com/office/drawing/2014/main" val="2902250892"/>
                        </a:ext>
                      </a:extLst>
                    </a:gridCol>
                    <a:gridCol w="1457843">
                      <a:extLst>
                        <a:ext uri="{9D8B030D-6E8A-4147-A177-3AD203B41FA5}">
                          <a16:colId xmlns:a16="http://schemas.microsoft.com/office/drawing/2014/main" val="2308614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関数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探索領域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sz="2000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最適解数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局所解数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0056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en-US" altLang="ja-JP" sz="2000" dirty="0" smtClean="0"/>
                            <a:t>: Shubert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≤10</m:t>
                                </m:r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000" dirty="0" smtClean="0"/>
                            <a:t>186.7309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000" dirty="0" smtClean="0"/>
                            <a:t>0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6031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2036602"/>
                  </p:ext>
                </p:extLst>
              </p:nvPr>
            </p:nvGraphicFramePr>
            <p:xfrm>
              <a:off x="381794" y="5458268"/>
              <a:ext cx="8040339" cy="79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2824">
                      <a:extLst>
                        <a:ext uri="{9D8B030D-6E8A-4147-A177-3AD203B41FA5}">
                          <a16:colId xmlns:a16="http://schemas.microsoft.com/office/drawing/2014/main" val="1920735475"/>
                        </a:ext>
                      </a:extLst>
                    </a:gridCol>
                    <a:gridCol w="2153986">
                      <a:extLst>
                        <a:ext uri="{9D8B030D-6E8A-4147-A177-3AD203B41FA5}">
                          <a16:colId xmlns:a16="http://schemas.microsoft.com/office/drawing/2014/main" val="1190874829"/>
                        </a:ext>
                      </a:extLst>
                    </a:gridCol>
                    <a:gridCol w="1457843">
                      <a:extLst>
                        <a:ext uri="{9D8B030D-6E8A-4147-A177-3AD203B41FA5}">
                          <a16:colId xmlns:a16="http://schemas.microsoft.com/office/drawing/2014/main" val="3614227098"/>
                        </a:ext>
                      </a:extLst>
                    </a:gridCol>
                    <a:gridCol w="1457843">
                      <a:extLst>
                        <a:ext uri="{9D8B030D-6E8A-4147-A177-3AD203B41FA5}">
                          <a16:colId xmlns:a16="http://schemas.microsoft.com/office/drawing/2014/main" val="2902250892"/>
                        </a:ext>
                      </a:extLst>
                    </a:gridCol>
                    <a:gridCol w="1457843">
                      <a:extLst>
                        <a:ext uri="{9D8B030D-6E8A-4147-A177-3AD203B41FA5}">
                          <a16:colId xmlns:a16="http://schemas.microsoft.com/office/drawing/2014/main" val="230861473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関数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探索領域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252301" t="-9091" r="-202092" b="-1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最適解数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局所解数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00567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403" t="-110769" r="-433871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70339" t="-110769" r="-203955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000" dirty="0" smtClean="0"/>
                            <a:t>186.7309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350833" t="-110769" r="-101250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000" dirty="0" smtClean="0"/>
                            <a:t>0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60316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タイトル 1 1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lang="en-US" altLang="ja-JP" sz="3200" dirty="0"/>
              <a:t>CEC</a:t>
            </a:r>
            <a:r>
              <a:rPr lang="ja-JP" altLang="en-US" sz="3200" dirty="0"/>
              <a:t>コンペ </a:t>
            </a:r>
            <a:r>
              <a:rPr lang="en-US" altLang="ja-JP" sz="2800" dirty="0"/>
              <a:t>[</a:t>
            </a:r>
            <a:r>
              <a:rPr lang="en-US" altLang="ja-JP" sz="2800" dirty="0" err="1"/>
              <a:t>X.Li</a:t>
            </a:r>
            <a:r>
              <a:rPr lang="en-US" altLang="ja-JP" sz="2800" dirty="0"/>
              <a:t>, et al., 2013]</a:t>
            </a:r>
            <a:endParaRPr lang="ja-JP" altLang="en-US" sz="2800" dirty="0"/>
          </a:p>
        </p:txBody>
      </p:sp>
      <p:sp>
        <p:nvSpPr>
          <p:cNvPr id="11" name="タイトル 1 1 2"/>
          <p:cNvSpPr txBox="1">
            <a:spLocks/>
          </p:cNvSpPr>
          <p:nvPr/>
        </p:nvSpPr>
        <p:spPr>
          <a:xfrm>
            <a:off x="381794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329" y="1139044"/>
            <a:ext cx="4326216" cy="32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6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599" y="4061833"/>
            <a:ext cx="3276600" cy="245745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問題設定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16</a:t>
            </a:fld>
            <a:endParaRPr kumimoji="1" lang="ja-JP" altLang="en-US" sz="1400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522514" y="6486824"/>
                <a:ext cx="30071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</a:t>
                </a:r>
                <a:r>
                  <a:rPr lang="en-US" altLang="ja-JP" dirty="0" smtClean="0"/>
                  <a:t>Six-Hump Camel </a:t>
                </a:r>
                <a:r>
                  <a:rPr lang="en-US" altLang="ja-JP" dirty="0" err="1" smtClean="0"/>
                  <a:t>Fuction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4" y="6486824"/>
                <a:ext cx="3007195" cy="369332"/>
              </a:xfrm>
              <a:prstGeom prst="rect">
                <a:avLst/>
              </a:prstGeom>
              <a:blipFill>
                <a:blip r:embed="rId5"/>
                <a:stretch>
                  <a:fillRect t="-6557" r="-1623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522514" y="3670136"/>
                <a:ext cx="3007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</a:t>
                </a:r>
                <a:r>
                  <a:rPr lang="en-US" altLang="ja-JP" dirty="0" err="1" smtClean="0"/>
                  <a:t>Griewank</a:t>
                </a:r>
                <a:r>
                  <a:rPr lang="en-US" altLang="ja-JP" dirty="0" smtClean="0"/>
                  <a:t> Function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4" y="3670136"/>
                <a:ext cx="3007196" cy="369332"/>
              </a:xfrm>
              <a:prstGeom prst="rect">
                <a:avLst/>
              </a:prstGeom>
              <a:blipFill>
                <a:blip r:embed="rId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図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82" y="4365011"/>
            <a:ext cx="6185141" cy="563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3099080" y="3666411"/>
                <a:ext cx="63122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 smtClean="0"/>
                  <a:t>Range: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</a:t>
                </a:r>
                <a14:m>
                  <m:oMath xmlns:m="http://schemas.openxmlformats.org/officeDocument/2006/math"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>[-10, 10]    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1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16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080" y="3666411"/>
                <a:ext cx="6312265" cy="369332"/>
              </a:xfrm>
              <a:prstGeom prst="rect">
                <a:avLst/>
              </a:prstGeom>
              <a:blipFill>
                <a:blip r:embed="rId8"/>
                <a:stretch>
                  <a:fillRect l="-772" t="-655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/>
              <p:cNvSpPr txBox="1"/>
              <p:nvPr/>
            </p:nvSpPr>
            <p:spPr>
              <a:xfrm>
                <a:off x="3529712" y="4941865"/>
                <a:ext cx="54510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/>
                  <a:t>Range: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dirty="0" smtClean="0"/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 smtClean="0"/>
                  <a:t>[-2, 2],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[−1, 1]</m:t>
                    </m:r>
                  </m:oMath>
                </a14:m>
                <a:r>
                  <a:rPr lang="en-US" altLang="ja-JP" dirty="0" smtClean="0"/>
                  <a:t> </a:t>
                </a:r>
                <a:br>
                  <a:rPr lang="en-US" altLang="ja-JP" dirty="0" smtClean="0"/>
                </a:br>
                <a:r>
                  <a:rPr lang="en-US" altLang="ja-JP" dirty="0" smtClean="0"/>
                  <a:t>  </a:t>
                </a: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2 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2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1" name="テキスト ボックス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712" y="4941865"/>
                <a:ext cx="5451002" cy="646331"/>
              </a:xfrm>
              <a:prstGeom prst="rect">
                <a:avLst/>
              </a:prstGeom>
              <a:blipFill>
                <a:blip r:embed="rId9"/>
                <a:stretch>
                  <a:fillRect l="-895" t="-4717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テキスト ボックス 21"/>
          <p:cNvSpPr txBox="1"/>
          <p:nvPr/>
        </p:nvSpPr>
        <p:spPr>
          <a:xfrm>
            <a:off x="7004957" y="5780314"/>
            <a:ext cx="186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 smtClean="0"/>
              <a:t>#: </a:t>
            </a:r>
            <a:r>
              <a:rPr kumimoji="1" lang="ja-JP" altLang="en-US" dirty="0" smtClean="0"/>
              <a:t>解の数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599" y="1163006"/>
            <a:ext cx="3276600" cy="245745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299" y="1950260"/>
            <a:ext cx="4060953" cy="7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" y="1219575"/>
            <a:ext cx="3276600" cy="245745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" y="4169171"/>
            <a:ext cx="3276600" cy="2457450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17</a:t>
            </a:fld>
            <a:endParaRPr kumimoji="1" lang="ja-JP" altLang="en-US" sz="1400" dirty="0"/>
          </a:p>
        </p:txBody>
      </p:sp>
      <p:sp>
        <p:nvSpPr>
          <p:cNvPr id="5" name="タイトル 1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付録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12" y="4612834"/>
            <a:ext cx="5255617" cy="286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</a:t>
                </a:r>
                <a:r>
                  <a:rPr lang="en-US" altLang="ja-JP" dirty="0" err="1" smtClean="0"/>
                  <a:t>Michalewicz</a:t>
                </a:r>
                <a:r>
                  <a:rPr lang="en-US" altLang="ja-JP" dirty="0" smtClean="0"/>
                  <a:t> Function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216868" y="6356351"/>
                <a:ext cx="3312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</a:t>
                </a:r>
                <a:r>
                  <a:rPr kumimoji="1" lang="en-US" altLang="ja-JP" dirty="0" err="1" smtClean="0"/>
                  <a:t>Himmelblau</a:t>
                </a:r>
                <a:r>
                  <a:rPr kumimoji="1" lang="en-US" altLang="ja-JP" dirty="0" smtClean="0"/>
                  <a:t> Function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6356351"/>
                <a:ext cx="3312843" cy="369332"/>
              </a:xfrm>
              <a:prstGeom prst="rect">
                <a:avLst/>
              </a:prstGeom>
              <a:blipFill>
                <a:blip r:embed="rId9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図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13" y="1836468"/>
            <a:ext cx="3222151" cy="737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/>
              <p:cNvSpPr txBox="1"/>
              <p:nvPr/>
            </p:nvSpPr>
            <p:spPr>
              <a:xfrm>
                <a:off x="3486747" y="2685661"/>
                <a:ext cx="56142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/>
                  <a:t>Range: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dirty="0" smtClean="0"/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[0, </a:t>
                </a:r>
                <a:r>
                  <a:rPr lang="en-US" altLang="ja-JP" dirty="0" smtClean="0"/>
                  <a:t>4]     </a:t>
                </a: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1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1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7" name="テキスト ボックス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47" y="2685661"/>
                <a:ext cx="5614289" cy="369332"/>
              </a:xfrm>
              <a:prstGeom prst="rect">
                <a:avLst/>
              </a:prstGeom>
              <a:blipFill>
                <a:blip r:embed="rId11"/>
                <a:stretch>
                  <a:fillRect l="-977"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3311383" y="4899310"/>
                <a:ext cx="57896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Range: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 smtClean="0"/>
                  <a:t>[-5, </a:t>
                </a:r>
                <a:r>
                  <a:rPr lang="en-US" altLang="ja-JP" dirty="0"/>
                  <a:t>5</a:t>
                </a:r>
                <a:r>
                  <a:rPr lang="en-US" altLang="ja-JP" dirty="0" smtClean="0"/>
                  <a:t>]     </a:t>
                </a: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4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0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383" y="4899310"/>
                <a:ext cx="5789653" cy="369332"/>
              </a:xfrm>
              <a:prstGeom prst="rect">
                <a:avLst/>
              </a:prstGeom>
              <a:blipFill>
                <a:blip r:embed="rId12"/>
                <a:stretch>
                  <a:fillRect l="-842"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タイトル 1 2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lang="ja-JP" altLang="en-US" dirty="0" smtClean="0"/>
              <a:t>問題設定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947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8" y="4060639"/>
            <a:ext cx="3303303" cy="247747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1" y="1163591"/>
            <a:ext cx="3536896" cy="2652672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18</a:t>
            </a:fld>
            <a:endParaRPr kumimoji="1" lang="ja-JP" altLang="en-US" sz="1400"/>
          </a:p>
        </p:txBody>
      </p:sp>
      <p:sp>
        <p:nvSpPr>
          <p:cNvPr id="5" name="タイトル 1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11" y="4224759"/>
            <a:ext cx="5386286" cy="286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Uneven Decreasing Maxima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blipFill>
                <a:blip r:embed="rId8"/>
                <a:stretch>
                  <a:fillRect t="-6557" r="-1473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216868" y="6356351"/>
                <a:ext cx="3312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</a:t>
                </a:r>
                <a:r>
                  <a:rPr kumimoji="1" lang="en-US" altLang="ja-JP" dirty="0" err="1" smtClean="0"/>
                  <a:t>Himmelblau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6356351"/>
                <a:ext cx="3312843" cy="369332"/>
              </a:xfrm>
              <a:prstGeom prst="rect">
                <a:avLst/>
              </a:prstGeom>
              <a:blipFill>
                <a:blip r:embed="rId9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10" y="1826305"/>
            <a:ext cx="5539791" cy="519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/>
              <p:cNvSpPr txBox="1"/>
              <p:nvPr/>
            </p:nvSpPr>
            <p:spPr>
              <a:xfrm>
                <a:off x="3529711" y="2666512"/>
                <a:ext cx="56142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Range: </a:t>
                </a:r>
                <a:r>
                  <a:rPr lang="en-US" altLang="ja-JP" i="1" dirty="0"/>
                  <a:t>x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 smtClean="0"/>
                  <a:t>[0, 1]</a:t>
                </a:r>
                <a:br>
                  <a:rPr lang="en-US" altLang="ja-JP" dirty="0" smtClean="0"/>
                </a:b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1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4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7" name="テキスト ボックス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711" y="2666512"/>
                <a:ext cx="5614289" cy="646331"/>
              </a:xfrm>
              <a:prstGeom prst="rect">
                <a:avLst/>
              </a:prstGeom>
              <a:blipFill>
                <a:blip r:embed="rId11"/>
                <a:stretch>
                  <a:fillRect l="-869" t="-3774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タイトル 1 2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lang="en-US" altLang="ja-JP" sz="2400" dirty="0" smtClean="0"/>
              <a:t>Benchmark functions in CEC 2013</a:t>
            </a:r>
            <a:endParaRPr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3486747" y="4723358"/>
                <a:ext cx="56142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Range: </a:t>
                </a:r>
                <a:r>
                  <a:rPr lang="en-US" altLang="ja-JP" i="1" dirty="0"/>
                  <a:t>x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 smtClean="0"/>
                  <a:t>[-</a:t>
                </a:r>
                <a:r>
                  <a:rPr lang="en-US" altLang="ja-JP" dirty="0"/>
                  <a:t>6</a:t>
                </a:r>
                <a:r>
                  <a:rPr lang="en-US" altLang="ja-JP" dirty="0" smtClean="0"/>
                  <a:t>, </a:t>
                </a:r>
                <a:r>
                  <a:rPr lang="en-US" altLang="ja-JP" dirty="0"/>
                  <a:t>6</a:t>
                </a:r>
                <a:r>
                  <a:rPr lang="en-US" altLang="ja-JP" dirty="0" smtClean="0"/>
                  <a:t>] </a:t>
                </a:r>
                <a:r>
                  <a:rPr lang="en-US" altLang="ja-JP" i="1" dirty="0" smtClean="0"/>
                  <a:t>y</a:t>
                </a:r>
                <a:r>
                  <a:rPr lang="en-US" altLang="ja-JP" dirty="0" smtClean="0"/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 smtClean="0"/>
                  <a:t>[-6, </a:t>
                </a:r>
                <a:r>
                  <a:rPr lang="en-US" altLang="ja-JP" dirty="0"/>
                  <a:t>6</a:t>
                </a:r>
                <a:r>
                  <a:rPr lang="en-US" altLang="ja-JP" dirty="0" smtClean="0"/>
                  <a:t>]   </a:t>
                </a:r>
                <a:br>
                  <a:rPr lang="en-US" altLang="ja-JP" dirty="0" smtClean="0"/>
                </a:b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4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0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47" y="4723358"/>
                <a:ext cx="5614289" cy="646331"/>
              </a:xfrm>
              <a:prstGeom prst="rect">
                <a:avLst/>
              </a:prstGeom>
              <a:blipFill>
                <a:blip r:embed="rId12"/>
                <a:stretch>
                  <a:fillRect l="-977" t="-4717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70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8911"/>
            <a:ext cx="3802456" cy="285075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4816"/>
            <a:ext cx="3529711" cy="2646275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19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11" y="4224759"/>
            <a:ext cx="4324332" cy="7695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Six-Hump </a:t>
                </a:r>
                <a:r>
                  <a:rPr kumimoji="1" lang="en-US" altLang="ja-JP" dirty="0" err="1" smtClean="0"/>
                  <a:t>Canel</a:t>
                </a:r>
                <a:r>
                  <a:rPr kumimoji="1" lang="en-US" altLang="ja-JP" dirty="0" smtClean="0"/>
                  <a:t> Back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216868" y="6356351"/>
                <a:ext cx="3312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Shubert 2D function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6356351"/>
                <a:ext cx="3312843" cy="369332"/>
              </a:xfrm>
              <a:prstGeom prst="rect">
                <a:avLst/>
              </a:prstGeom>
              <a:blipFill>
                <a:blip r:embed="rId9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図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10" y="1826305"/>
            <a:ext cx="5451003" cy="563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/>
              <p:cNvSpPr txBox="1"/>
              <p:nvPr/>
            </p:nvSpPr>
            <p:spPr>
              <a:xfrm>
                <a:off x="3486747" y="2359985"/>
                <a:ext cx="56142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Range: </a:t>
                </a:r>
                <a:r>
                  <a:rPr lang="en-US" altLang="ja-JP" i="1" dirty="0"/>
                  <a:t>x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 smtClean="0"/>
                  <a:t>[-1.9, 1.9] </a:t>
                </a:r>
                <a:r>
                  <a:rPr lang="en-US" altLang="ja-JP" i="1" dirty="0" smtClean="0"/>
                  <a:t>y</a:t>
                </a:r>
                <a:r>
                  <a:rPr lang="en-US" altLang="ja-JP" dirty="0" smtClean="0"/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[-</a:t>
                </a:r>
                <a:r>
                  <a:rPr lang="en-US" altLang="ja-JP" dirty="0" smtClean="0"/>
                  <a:t>1.1, 1.1]   </a:t>
                </a:r>
                <a:br>
                  <a:rPr lang="en-US" altLang="ja-JP" dirty="0" smtClean="0"/>
                </a:b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2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2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7" name="テキスト ボックス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47" y="2359985"/>
                <a:ext cx="5614289" cy="646331"/>
              </a:xfrm>
              <a:prstGeom prst="rect">
                <a:avLst/>
              </a:prstGeom>
              <a:blipFill>
                <a:blip r:embed="rId11"/>
                <a:stretch>
                  <a:fillRect l="-977" t="-3774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3486747" y="4899310"/>
                <a:ext cx="5614288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/>
                  <a:t>Range: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−10, 10</m:t>
                            </m:r>
                          </m:e>
                        </m:d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 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altLang="ja-JP" dirty="0" smtClean="0"/>
                  <a:t>   </a:t>
                </a:r>
                <a:br>
                  <a:rPr lang="en-US" altLang="ja-JP" dirty="0" smtClean="0"/>
                </a:br>
                <a:r>
                  <a:rPr lang="en-US" altLang="ja-JP" dirty="0" smtClean="0"/>
                  <a:t> </a:t>
                </a: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kumimoji="1" lang="en-US" altLang="ja-JP" dirty="0" smtClean="0"/>
                  <a:t>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uncountable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47" y="4899310"/>
                <a:ext cx="5614288" cy="669992"/>
              </a:xfrm>
              <a:prstGeom prst="rect">
                <a:avLst/>
              </a:prstGeom>
              <a:blipFill>
                <a:blip r:embed="rId12"/>
                <a:stretch>
                  <a:fillRect l="-977" t="-4545" b="-109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lang="en-US" altLang="ja-JP" sz="2400" dirty="0" smtClean="0"/>
              <a:t>Benchmark functions in CEC 2013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739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6130589"/>
              </p:ext>
            </p:extLst>
          </p:nvPr>
        </p:nvGraphicFramePr>
        <p:xfrm>
          <a:off x="211014" y="1565669"/>
          <a:ext cx="8609429" cy="369637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10372">
                  <a:extLst>
                    <a:ext uri="{9D8B030D-6E8A-4147-A177-3AD203B41FA5}">
                      <a16:colId xmlns:a16="http://schemas.microsoft.com/office/drawing/2014/main" val="3728572590"/>
                    </a:ext>
                  </a:extLst>
                </a:gridCol>
                <a:gridCol w="4006023">
                  <a:extLst>
                    <a:ext uri="{9D8B030D-6E8A-4147-A177-3AD203B41FA5}">
                      <a16:colId xmlns:a16="http://schemas.microsoft.com/office/drawing/2014/main" val="1134377865"/>
                    </a:ext>
                  </a:extLst>
                </a:gridCol>
                <a:gridCol w="2293034">
                  <a:extLst>
                    <a:ext uri="{9D8B030D-6E8A-4147-A177-3AD203B41FA5}">
                      <a16:colId xmlns:a16="http://schemas.microsoft.com/office/drawing/2014/main" val="3451053469"/>
                    </a:ext>
                  </a:extLst>
                </a:gridCol>
              </a:tblGrid>
              <a:tr h="6474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複数解探索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最適解のみ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最適解 </a:t>
                      </a:r>
                      <a:r>
                        <a:rPr kumimoji="1" lang="en-US" altLang="ja-JP" sz="2000" dirty="0" smtClean="0"/>
                        <a:t>+</a:t>
                      </a:r>
                      <a:r>
                        <a:rPr kumimoji="1" lang="ja-JP" altLang="en-US" sz="2000" dirty="0" smtClean="0"/>
                        <a:t> 局所解</a:t>
                      </a:r>
                      <a:endParaRPr kumimoji="1" lang="ja-JP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200640"/>
                  </a:ext>
                </a:extLst>
              </a:tr>
              <a:tr h="1022423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従来</a:t>
                      </a:r>
                      <a:r>
                        <a:rPr kumimoji="1" lang="en-US" altLang="ja-JP" sz="2000" dirty="0" smtClean="0"/>
                        <a:t>EAs</a:t>
                      </a:r>
                      <a:br>
                        <a:rPr kumimoji="1" lang="en-US" altLang="ja-JP" sz="2000" dirty="0" smtClean="0"/>
                      </a:br>
                      <a:r>
                        <a:rPr kumimoji="1" lang="en-US" altLang="ja-JP" sz="2000" dirty="0" smtClean="0"/>
                        <a:t>(PSO, DE,BA</a:t>
                      </a:r>
                      <a:r>
                        <a:rPr kumimoji="1" lang="ja-JP" altLang="en-US" sz="2000" dirty="0" smtClean="0"/>
                        <a:t>等</a:t>
                      </a:r>
                      <a:r>
                        <a:rPr kumimoji="1" lang="en-US" altLang="ja-JP" sz="2000" dirty="0" smtClean="0"/>
                        <a:t>)</a:t>
                      </a:r>
                      <a:endParaRPr kumimoji="1" lang="ja-JP" alt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4000" dirty="0" smtClean="0"/>
                        <a:t>◎</a:t>
                      </a:r>
                      <a:endParaRPr kumimoji="1" lang="ja-JP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×</a:t>
                      </a:r>
                      <a:endParaRPr kumimoji="1" lang="ja-JP" alt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279181"/>
                  </a:ext>
                </a:extLst>
              </a:tr>
              <a:tr h="731520">
                <a:tc vMerge="1"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u="sng" dirty="0" smtClean="0">
                          <a:solidFill>
                            <a:srgbClr val="FF0000"/>
                          </a:solidFill>
                        </a:rPr>
                        <a:t>最良解を参照した探索</a:t>
                      </a:r>
                      <a:r>
                        <a:rPr kumimoji="1" lang="ja-JP" altLang="en-US" sz="1800" dirty="0" smtClean="0"/>
                        <a:t>を行っているため，結果的に全最適解を網羅的に探索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局所解に留まらず</a:t>
                      </a:r>
                      <a:r>
                        <a:rPr kumimoji="1" lang="en-US" altLang="ja-JP" sz="1800" dirty="0" smtClean="0"/>
                        <a:t/>
                      </a:r>
                      <a:br>
                        <a:rPr kumimoji="1" lang="en-US" altLang="ja-JP" sz="1800" dirty="0" smtClean="0"/>
                      </a:br>
                      <a:r>
                        <a:rPr kumimoji="1" lang="ja-JP" altLang="en-US" sz="1800" dirty="0" smtClean="0"/>
                        <a:t>最適解に収束する</a:t>
                      </a:r>
                      <a:endParaRPr kumimoji="1" lang="ja-JP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21440"/>
                  </a:ext>
                </a:extLst>
              </a:tr>
              <a:tr h="647477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NRBA</a:t>
                      </a:r>
                      <a:endParaRPr kumimoji="1" lang="ja-JP" alt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〇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〇</a:t>
                      </a:r>
                      <a:endParaRPr kumimoji="1" lang="ja-JP" alt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0085478"/>
                  </a:ext>
                </a:extLst>
              </a:tr>
              <a:tr h="647477">
                <a:tc vMerge="1"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大域探索は行うが，</a:t>
                      </a:r>
                      <a:r>
                        <a:rPr kumimoji="1" lang="en-US" altLang="ja-JP" sz="1800" dirty="0" smtClean="0"/>
                        <a:t>EAs</a:t>
                      </a:r>
                      <a:r>
                        <a:rPr kumimoji="1" lang="ja-JP" altLang="en-US" sz="1800" dirty="0" smtClean="0"/>
                        <a:t>よりも局所探索性能が低い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最適解と局所解を保持することが可能</a:t>
                      </a:r>
                      <a:endParaRPr kumimoji="1" lang="ja-JP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509552"/>
                  </a:ext>
                </a:extLst>
              </a:tr>
            </a:tbl>
          </a:graphicData>
        </a:graphic>
      </p:graphicFrame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やったこ</a:t>
            </a:r>
            <a:r>
              <a:rPr lang="ja-JP" altLang="en-US" sz="4000" b="1" dirty="0">
                <a:solidFill>
                  <a:schemeClr val="bg1"/>
                </a:solidFill>
              </a:rPr>
              <a:t>と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2489982" y="1378634"/>
            <a:ext cx="3973163" cy="3995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657601" y="953376"/>
            <a:ext cx="3221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solidFill>
                  <a:srgbClr val="FF0000"/>
                </a:solidFill>
              </a:rPr>
              <a:t>CEC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コンペで行っている範囲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90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3" y="3621947"/>
            <a:ext cx="3709993" cy="2782494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" y="1152062"/>
            <a:ext cx="3715855" cy="2786891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20</a:t>
            </a:fld>
            <a:endParaRPr kumimoji="1" lang="ja-JP" altLang="en-US" sz="1400"/>
          </a:p>
        </p:txBody>
      </p:sp>
      <p:sp>
        <p:nvSpPr>
          <p:cNvPr id="5" name="タイトル 1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12" y="4224760"/>
            <a:ext cx="3882373" cy="7375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</a:t>
                </a:r>
                <a:r>
                  <a:rPr lang="en-US" altLang="ja-JP" dirty="0" smtClean="0"/>
                  <a:t>Vincent 2D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216868" y="6356351"/>
                <a:ext cx="3312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</a:t>
                </a:r>
                <a:r>
                  <a:rPr lang="en-US" altLang="ja-JP" dirty="0" smtClean="0"/>
                  <a:t>Modified </a:t>
                </a:r>
                <a:r>
                  <a:rPr lang="en-US" altLang="ja-JP" dirty="0" err="1" smtClean="0"/>
                  <a:t>Rastrigin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6356351"/>
                <a:ext cx="3312843" cy="369332"/>
              </a:xfrm>
              <a:prstGeom prst="rect">
                <a:avLst/>
              </a:prstGeom>
              <a:blipFill>
                <a:blip r:embed="rId9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10" y="1826306"/>
            <a:ext cx="3095937" cy="7375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3486747" y="5039989"/>
                <a:ext cx="5614288" cy="661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/>
                  <a:t>Range: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 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altLang="ja-JP" dirty="0" smtClean="0"/>
                  <a:t>   </a:t>
                </a:r>
                <a:br>
                  <a:rPr lang="en-US" altLang="ja-JP" dirty="0" smtClean="0"/>
                </a:br>
                <a:r>
                  <a:rPr lang="en-US" altLang="ja-JP" dirty="0" smtClean="0"/>
                  <a:t> </a:t>
                </a: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en-US" altLang="ja-JP" dirty="0" smtClean="0"/>
                  <a:t>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0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47" y="5039989"/>
                <a:ext cx="5614288" cy="661463"/>
              </a:xfrm>
              <a:prstGeom prst="rect">
                <a:avLst/>
              </a:prstGeom>
              <a:blipFill>
                <a:blip r:embed="rId11"/>
                <a:stretch>
                  <a:fillRect l="-977" t="-23148" b="-1046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タイトル 1 2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lang="en-US" altLang="ja-JP" sz="2400" dirty="0" smtClean="0"/>
              <a:t>Benchmark functions in CEC 2013</a:t>
            </a:r>
            <a:endParaRPr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3529710" y="2689813"/>
                <a:ext cx="5614288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/>
                  <a:t>Range: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0.25, 10</m:t>
                            </m:r>
                          </m:e>
                        </m:d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 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altLang="ja-JP" dirty="0" smtClean="0"/>
                  <a:t>   </a:t>
                </a:r>
                <a:br>
                  <a:rPr lang="en-US" altLang="ja-JP" dirty="0" smtClean="0"/>
                </a:br>
                <a:r>
                  <a:rPr lang="en-US" altLang="ja-JP" dirty="0" smtClean="0"/>
                  <a:t> </a:t>
                </a: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kumimoji="1" lang="en-US" altLang="ja-JP" dirty="0" smtClean="0"/>
                  <a:t>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0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710" y="2689813"/>
                <a:ext cx="5614288" cy="669992"/>
              </a:xfrm>
              <a:prstGeom prst="rect">
                <a:avLst/>
              </a:prstGeom>
              <a:blipFill>
                <a:blip r:embed="rId12"/>
                <a:stretch>
                  <a:fillRect l="-869" t="-3636" b="-109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3640845" y="5827238"/>
                <a:ext cx="29711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=3, 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=3, 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845" y="5827238"/>
                <a:ext cx="2971198" cy="276999"/>
              </a:xfrm>
              <a:prstGeom prst="rect">
                <a:avLst/>
              </a:prstGeom>
              <a:blipFill>
                <a:blip r:embed="rId13"/>
                <a:stretch>
                  <a:fillRect l="-1434" r="-1230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94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/>
        </p:nvSpPr>
        <p:spPr>
          <a:xfrm>
            <a:off x="0" y="3691915"/>
            <a:ext cx="9144000" cy="3166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16868" y="3691915"/>
            <a:ext cx="39190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ja-JP" sz="2000" dirty="0" smtClean="0"/>
              <a:t>Sphere</a:t>
            </a:r>
          </a:p>
          <a:p>
            <a:pPr marL="285750" indent="-285750">
              <a:buFontTx/>
              <a:buChar char="-"/>
            </a:pPr>
            <a:endParaRPr lang="en-US" altLang="ja-JP" sz="2000" dirty="0" smtClean="0"/>
          </a:p>
          <a:p>
            <a:pPr marL="285750" indent="-285750">
              <a:buFontTx/>
              <a:buChar char="-"/>
            </a:pPr>
            <a:endParaRPr lang="en-US" altLang="ja-JP" sz="2000" dirty="0"/>
          </a:p>
          <a:p>
            <a:pPr marL="285750" indent="-285750">
              <a:buFontTx/>
              <a:buChar char="-"/>
            </a:pPr>
            <a:r>
              <a:rPr kumimoji="1" lang="en-US" altLang="ja-JP" sz="2000" dirty="0" err="1" smtClean="0"/>
              <a:t>Griewank</a:t>
            </a:r>
            <a:endParaRPr kumimoji="1" lang="en-US" altLang="ja-JP" sz="2000" dirty="0" smtClean="0"/>
          </a:p>
          <a:p>
            <a:pPr marL="285750" indent="-285750">
              <a:buFontTx/>
              <a:buChar char="-"/>
            </a:pPr>
            <a:endParaRPr lang="en-US" altLang="ja-JP" sz="2000" dirty="0" smtClean="0"/>
          </a:p>
          <a:p>
            <a:pPr marL="285750" indent="-285750">
              <a:buFontTx/>
              <a:buChar char="-"/>
            </a:pPr>
            <a:endParaRPr lang="en-US" altLang="ja-JP" sz="2000" dirty="0"/>
          </a:p>
          <a:p>
            <a:pPr marL="285750" indent="-285750">
              <a:buFontTx/>
              <a:buChar char="-"/>
            </a:pPr>
            <a:r>
              <a:rPr kumimoji="1" lang="en-US" altLang="ja-JP" sz="2000" dirty="0" err="1" smtClean="0"/>
              <a:t>Rastrigin</a:t>
            </a:r>
            <a:endParaRPr kumimoji="1" lang="en-US" altLang="ja-JP" sz="2000" dirty="0" smtClean="0"/>
          </a:p>
          <a:p>
            <a:pPr marL="285750" indent="-285750">
              <a:buFontTx/>
              <a:buChar char="-"/>
            </a:pPr>
            <a:endParaRPr lang="en-US" altLang="ja-JP" sz="2000" dirty="0"/>
          </a:p>
          <a:p>
            <a:pPr marL="285750" indent="-285750">
              <a:buFontTx/>
              <a:buChar char="-"/>
            </a:pPr>
            <a:endParaRPr kumimoji="1" lang="ja-JP" altLang="en-US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lang="ja-JP" altLang="en-US" smtClean="0"/>
              <a:pPr/>
              <a:t>21</a:t>
            </a:fld>
            <a:endParaRPr lang="ja-JP" altLang="en-US"/>
          </a:p>
        </p:txBody>
      </p:sp>
      <p:sp>
        <p:nvSpPr>
          <p:cNvPr id="5" name="タイトル 1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実験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タイトル 1 2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lang="en-US" altLang="ja-JP" sz="2400" dirty="0" smtClean="0"/>
              <a:t>Benchmark functions in CEC 2013</a:t>
            </a:r>
            <a:endParaRPr lang="ja-JP" altLang="en-US" sz="2400" dirty="0"/>
          </a:p>
        </p:txBody>
      </p:sp>
      <p:pic>
        <p:nvPicPr>
          <p:cNvPr id="7" name="図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42" y="1277289"/>
            <a:ext cx="5456823" cy="693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121915" y="2081459"/>
                <a:ext cx="4417984" cy="1231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dirty="0" smtClean="0"/>
                  <a:t> </a:t>
                </a:r>
                <a:r>
                  <a:rPr kumimoji="1" lang="en-US" altLang="ja-JP" dirty="0" smtClean="0"/>
                  <a:t># of used functions</a:t>
                </a:r>
              </a:p>
              <a:p>
                <a14:m>
                  <m:oMath xmlns:m="http://schemas.openxmlformats.org/officeDocument/2006/math">
                    <m:r>
                      <a:rPr kumimoji="1" lang="ja-JP" alt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kumimoji="1" lang="en-US" altLang="ja-JP" dirty="0" smtClean="0"/>
                  <a:t>corresponding weight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dirty="0" smtClean="0"/>
                  <a:t> </a:t>
                </a:r>
                <a:r>
                  <a:rPr kumimoji="1" lang="en-US" altLang="ja-JP" dirty="0" smtClean="0"/>
                  <a:t>the new shifted optimum of each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kumimoji="1" lang="en-US" altLang="ja-JP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dirty="0" smtClean="0"/>
                  <a:t> </a:t>
                </a:r>
                <a:r>
                  <a:rPr lang="en-US" altLang="ja-JP" dirty="0" smtClean="0"/>
                  <a:t>linear transformation matrix of </a:t>
                </a:r>
                <a:r>
                  <a:rPr lang="en-US" altLang="ja-JP" dirty="0"/>
                  <a:t>each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15" y="2081459"/>
                <a:ext cx="4417984" cy="1231234"/>
              </a:xfrm>
              <a:prstGeom prst="rect">
                <a:avLst/>
              </a:prstGeom>
              <a:blipFill>
                <a:blip r:embed="rId10"/>
                <a:stretch>
                  <a:fillRect t="-1980" r="-6759" b="-74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図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899" y="1939253"/>
            <a:ext cx="2981226" cy="59434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899" y="2697502"/>
            <a:ext cx="4566147" cy="675762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3" y="4051997"/>
            <a:ext cx="1180952" cy="55171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3" y="5036409"/>
            <a:ext cx="2935283" cy="55171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3" y="6002518"/>
            <a:ext cx="2962640" cy="551719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4234516" y="3691915"/>
            <a:ext cx="258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- </a:t>
            </a:r>
            <a:r>
              <a:rPr kumimoji="1" lang="en-US" altLang="ja-JP" sz="2000" dirty="0" err="1" smtClean="0"/>
              <a:t>Weierstrass</a:t>
            </a:r>
            <a:endParaRPr kumimoji="1" lang="ja-JP" altLang="en-US" sz="2000" dirty="0"/>
          </a:p>
        </p:txBody>
      </p:sp>
      <p:pic>
        <p:nvPicPr>
          <p:cNvPr id="23" name="図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344" y="4080133"/>
            <a:ext cx="3347930" cy="15297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/>
              <p:cNvSpPr txBox="1"/>
              <p:nvPr/>
            </p:nvSpPr>
            <p:spPr>
              <a:xfrm>
                <a:off x="5449478" y="6002518"/>
                <a:ext cx="3313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ja-JP" dirty="0"/>
                  <a:t>w</a:t>
                </a:r>
                <a:r>
                  <a:rPr kumimoji="1" lang="en-US" altLang="ja-JP" dirty="0" smtClean="0"/>
                  <a:t>here </a:t>
                </a:r>
                <a14:m>
                  <m:oMath xmlns:m="http://schemas.openxmlformats.org/officeDocument/2006/math"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=0.5, </m:t>
                    </m:r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𝑘𝑚𝑎𝑥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4" name="テキスト ボックス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478" y="6002518"/>
                <a:ext cx="3313728" cy="276999"/>
              </a:xfrm>
              <a:prstGeom prst="rect">
                <a:avLst/>
              </a:prstGeom>
              <a:blipFill>
                <a:blip r:embed="rId17"/>
                <a:stretch>
                  <a:fillRect l="-4412" t="-26667" r="-1471" b="-5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3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0260"/>
            <a:ext cx="3742006" cy="2806505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22</a:t>
            </a:fld>
            <a:endParaRPr kumimoji="1" lang="ja-JP" altLang="en-US" sz="1400"/>
          </a:p>
        </p:txBody>
      </p:sp>
      <p:sp>
        <p:nvSpPr>
          <p:cNvPr id="5" name="タイトル 1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実験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</a:t>
                </a:r>
                <a:r>
                  <a:rPr lang="en-US" altLang="ja-JP" dirty="0" smtClean="0"/>
                  <a:t>Composition Function 1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blipFill>
                <a:blip r:embed="rId4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タイトル 1 2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lang="en-US" altLang="ja-JP" sz="2400" dirty="0" smtClean="0"/>
              <a:t>Benchmark functions in CEC 2013</a:t>
            </a:r>
            <a:endParaRPr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216868" y="4459667"/>
                <a:ext cx="5614288" cy="1777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ja-JP" dirty="0" err="1" smtClean="0"/>
                  <a:t>Griewank</a:t>
                </a:r>
                <a:r>
                  <a:rPr lang="en-US" altLang="ja-JP" dirty="0" smtClean="0"/>
                  <a:t>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ja-JP" dirty="0" smtClean="0"/>
                  <a:t>Weierstrass Function</a:t>
                </a:r>
                <a:endParaRPr lang="en-US" altLang="ja-JP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ja-JP" dirty="0" smtClean="0"/>
                  <a:t> Sphere </a:t>
                </a:r>
                <a:r>
                  <a:rPr lang="en-US" altLang="ja-JP" dirty="0"/>
                  <a:t>Function</a:t>
                </a:r>
              </a:p>
              <a:p>
                <a:endParaRPr lang="en-US" altLang="ja-JP" dirty="0" smtClean="0"/>
              </a:p>
              <a:p>
                <a:r>
                  <a:rPr lang="en-US" altLang="ja-JP" dirty="0" smtClean="0"/>
                  <a:t>Range: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−5, 5</m:t>
                            </m:r>
                          </m:e>
                        </m:d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 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altLang="ja-JP" dirty="0" smtClean="0"/>
                  <a:t>   </a:t>
                </a:r>
                <a:br>
                  <a:rPr lang="en-US" altLang="ja-JP" dirty="0" smtClean="0"/>
                </a:br>
                <a:r>
                  <a:rPr lang="en-US" altLang="ja-JP" dirty="0" smtClean="0"/>
                  <a:t> </a:t>
                </a: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kumimoji="1" lang="en-US" altLang="ja-JP" dirty="0" smtClean="0"/>
                  <a:t>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numerous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4459667"/>
                <a:ext cx="5614288" cy="1777987"/>
              </a:xfrm>
              <a:prstGeom prst="rect">
                <a:avLst/>
              </a:prstGeom>
              <a:blipFill>
                <a:blip r:embed="rId5"/>
                <a:stretch>
                  <a:fillRect l="-977" t="-1718" b="-37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33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23</a:t>
            </a:fld>
            <a:endParaRPr kumimoji="1" lang="ja-JP" altLang="en-US" sz="1400"/>
          </a:p>
        </p:txBody>
      </p:sp>
      <p:sp>
        <p:nvSpPr>
          <p:cNvPr id="5" name="タイトル 1 2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6" y="1342663"/>
            <a:ext cx="9098644" cy="4617266"/>
          </a:xfrm>
          <a:prstGeom prst="rect">
            <a:avLst/>
          </a:prstGeom>
        </p:spPr>
      </p:pic>
      <p:sp>
        <p:nvSpPr>
          <p:cNvPr id="8" name="タイトル 1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kumimoji="1" lang="en-US" altLang="ja-JP" dirty="0" smtClean="0"/>
              <a:t>Result of CEC ‘2015 on Niching Methods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194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24</a:t>
            </a:fld>
            <a:endParaRPr kumimoji="1" lang="ja-JP" altLang="en-US" sz="140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979"/>
            <a:ext cx="9162999" cy="4649923"/>
          </a:xfrm>
          <a:prstGeom prst="rect">
            <a:avLst/>
          </a:prstGeom>
        </p:spPr>
      </p:pic>
      <p:sp>
        <p:nvSpPr>
          <p:cNvPr id="6" name="タイトル 1 2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タイトル 1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kumimoji="1" lang="en-US" altLang="ja-JP" dirty="0" smtClean="0"/>
              <a:t>Result of CEC ‘2015 on Niching Methods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7502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25</a:t>
            </a:fld>
            <a:endParaRPr kumimoji="1" lang="ja-JP" altLang="en-US" sz="1400" dirty="0"/>
          </a:p>
        </p:txBody>
      </p:sp>
      <p:sp>
        <p:nvSpPr>
          <p:cNvPr id="6" name="タイトル 1 2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3957"/>
            <a:ext cx="9144000" cy="4690280"/>
          </a:xfrm>
          <a:prstGeom prst="rect">
            <a:avLst/>
          </a:prstGeom>
        </p:spPr>
      </p:pic>
      <p:sp>
        <p:nvSpPr>
          <p:cNvPr id="9" name="タイトル 1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kumimoji="1" lang="en-US" altLang="ja-JP" dirty="0" smtClean="0"/>
              <a:t>Result of CEC ‘2015 on Niching Methods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900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26</a:t>
            </a:fld>
            <a:endParaRPr kumimoji="1" lang="ja-JP" altLang="en-US" sz="1400"/>
          </a:p>
        </p:txBody>
      </p:sp>
      <p:sp>
        <p:nvSpPr>
          <p:cNvPr id="6" name="タイトル 1 2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985"/>
            <a:ext cx="9144822" cy="4763153"/>
          </a:xfrm>
          <a:prstGeom prst="rect">
            <a:avLst/>
          </a:prstGeom>
        </p:spPr>
      </p:pic>
      <p:sp>
        <p:nvSpPr>
          <p:cNvPr id="9" name="タイトル 1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kumimoji="1" lang="en-US" altLang="ja-JP" dirty="0" smtClean="0"/>
              <a:t>Result of CEC ‘2015 on Niching Methods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178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27</a:t>
            </a:fld>
            <a:endParaRPr kumimoji="1" lang="ja-JP" altLang="en-US" sz="1400"/>
          </a:p>
        </p:txBody>
      </p:sp>
      <p:sp>
        <p:nvSpPr>
          <p:cNvPr id="6" name="タイトル 1 2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405"/>
            <a:ext cx="9144000" cy="4645980"/>
          </a:xfrm>
          <a:prstGeom prst="rect">
            <a:avLst/>
          </a:prstGeom>
        </p:spPr>
      </p:pic>
      <p:sp>
        <p:nvSpPr>
          <p:cNvPr id="9" name="タイトル 1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kumimoji="1" lang="en-US" altLang="ja-JP" dirty="0" smtClean="0"/>
              <a:t>Result of CEC ‘2015 on Niching Methods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081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28</a:t>
            </a:fld>
            <a:endParaRPr kumimoji="1" lang="ja-JP" altLang="en-US" sz="1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" y="1758077"/>
            <a:ext cx="9140792" cy="4422062"/>
          </a:xfrm>
          <a:prstGeom prst="rect">
            <a:avLst/>
          </a:prstGeom>
        </p:spPr>
      </p:pic>
      <p:sp>
        <p:nvSpPr>
          <p:cNvPr id="9" name="タイトル 1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kumimoji="1" lang="en-US" altLang="ja-JP" dirty="0" smtClean="0"/>
              <a:t>Result of CEC ‘2015 on Niching Methods</a:t>
            </a:r>
            <a:endParaRPr kumimoji="1" lang="ja-JP" altLang="en-US" dirty="0"/>
          </a:p>
        </p:txBody>
      </p:sp>
      <p:sp>
        <p:nvSpPr>
          <p:cNvPr id="10" name="タイトル 1 2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 smtClean="0"/>
              <a:t>ここから付録</a:t>
            </a:r>
            <a:endParaRPr kumimoji="1" lang="ja-JP" altLang="en-US" sz="80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23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コンテンツ プレースホルダー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35" y="1692489"/>
            <a:ext cx="4860629" cy="3644083"/>
          </a:xfr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86" y="1686520"/>
            <a:ext cx="4868592" cy="365005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最適解のみ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7754" y="5176907"/>
            <a:ext cx="1724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10000</a:t>
            </a:r>
            <a:r>
              <a:rPr kumimoji="1" lang="ja-JP" altLang="en-US" sz="2000" dirty="0" smtClean="0"/>
              <a:t>世代目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67617" y="5778055"/>
            <a:ext cx="6724357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</a:rPr>
              <a:t>最適解に収束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 smtClean="0">
                <a:solidFill>
                  <a:schemeClr val="bg1"/>
                </a:solidFill>
              </a:rPr>
              <a:t>BA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4628272" y="1275152"/>
                <a:ext cx="433284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ja-JP" altLang="en-US" sz="2000" b="0" dirty="0" smtClean="0"/>
                  <a:t>個体数</a:t>
                </a:r>
                <a:r>
                  <a:rPr kumimoji="1" lang="en-US" altLang="ja-JP" sz="2000" b="0" dirty="0" smtClean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𝑁𝑃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ja-JP" altLang="en-US" sz="2000" dirty="0" smtClean="0"/>
                  <a:t>    世代数</a:t>
                </a:r>
                <a:r>
                  <a:rPr lang="en-US" altLang="ja-JP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endParaRPr lang="en-US" altLang="ja-JP" sz="2000" b="0" dirty="0" smtClean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72" y="1275152"/>
                <a:ext cx="4332848" cy="307777"/>
              </a:xfrm>
              <a:prstGeom prst="rect">
                <a:avLst/>
              </a:prstGeom>
              <a:blipFill>
                <a:blip r:embed="rId4"/>
                <a:stretch>
                  <a:fillRect l="-3516" t="-27451" b="-509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76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Bat Algorithm (BA)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6868" y="2088285"/>
            <a:ext cx="2930492" cy="3907065"/>
          </a:xfrm>
        </p:spPr>
        <p:txBody>
          <a:bodyPr>
            <a:normAutofit lnSpcReduction="10000"/>
          </a:bodyPr>
          <a:lstStyle/>
          <a:p>
            <a:r>
              <a:rPr kumimoji="1" lang="ja-JP" altLang="en-US" sz="2400" b="1" dirty="0" smtClean="0"/>
              <a:t>エコロケーション</a:t>
            </a:r>
            <a:endParaRPr kumimoji="1" lang="en-US" altLang="ja-JP" sz="2400" b="1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餌や獲物を発見するために使用する音波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→ </a:t>
            </a:r>
            <a:r>
              <a:rPr lang="en-US" altLang="ja-JP" sz="2400" dirty="0" smtClean="0"/>
              <a:t>Frequency</a:t>
            </a:r>
            <a:br>
              <a:rPr lang="en-US" altLang="ja-JP" sz="2400" dirty="0" smtClean="0"/>
            </a:br>
            <a:r>
              <a:rPr lang="ja-JP" altLang="en-US" sz="2400" dirty="0" smtClean="0"/>
              <a:t>ターゲットに向かう速度の調整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→ </a:t>
            </a:r>
            <a:r>
              <a:rPr lang="en-US" altLang="ja-JP" sz="2400" dirty="0" smtClean="0"/>
              <a:t>Loudness</a:t>
            </a:r>
            <a:br>
              <a:rPr lang="en-US" altLang="ja-JP" sz="2400" dirty="0" smtClean="0"/>
            </a:br>
            <a:r>
              <a:rPr lang="ja-JP" altLang="en-US" sz="2400" dirty="0" smtClean="0"/>
              <a:t>ターゲットまでの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距離を把握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→ </a:t>
            </a:r>
            <a:r>
              <a:rPr lang="en-US" altLang="ja-JP" sz="2400" dirty="0"/>
              <a:t>Parse </a:t>
            </a:r>
            <a:r>
              <a:rPr lang="en-US" altLang="ja-JP" sz="2400" dirty="0" smtClean="0"/>
              <a:t>rate</a:t>
            </a:r>
            <a:br>
              <a:rPr lang="en-US" altLang="ja-JP" sz="2400" dirty="0" smtClean="0"/>
            </a:br>
            <a:r>
              <a:rPr lang="en-US" altLang="ja-JP" sz="2400" dirty="0" smtClean="0"/>
              <a:t>Loudness</a:t>
            </a:r>
            <a:r>
              <a:rPr lang="ja-JP" altLang="en-US" sz="2400" dirty="0" smtClean="0"/>
              <a:t>の反射波</a:t>
            </a:r>
            <a:endParaRPr lang="en-US" altLang="ja-JP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30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従来手法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383" y="2088285"/>
            <a:ext cx="5502446" cy="326295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997138" y="1573495"/>
            <a:ext cx="1652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</a:t>
            </a:r>
            <a:r>
              <a:rPr kumimoji="1" lang="en-US" altLang="ja-JP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oudness</a:t>
            </a:r>
            <a:endParaRPr kumimoji="1" lang="ja-JP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331326" y="1575577"/>
            <a:ext cx="1652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Parse rate</a:t>
            </a:r>
            <a:endParaRPr kumimoji="1" lang="ja-JP" alt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87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NRBA</a:t>
            </a:r>
            <a:r>
              <a:rPr kumimoji="1" lang="ja-JP" altLang="en-US" dirty="0" smtClean="0"/>
              <a:t>の改良点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楕円 4"/>
          <p:cNvSpPr/>
          <p:nvPr/>
        </p:nvSpPr>
        <p:spPr>
          <a:xfrm>
            <a:off x="6952676" y="3109295"/>
            <a:ext cx="1512000" cy="1512000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826626" y="3537470"/>
            <a:ext cx="580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accent5"/>
                </a:solidFill>
              </a:rPr>
              <a:t>NR</a:t>
            </a:r>
            <a:endParaRPr kumimoji="1" lang="ja-JP" altLang="en-US" sz="2000" dirty="0">
              <a:solidFill>
                <a:schemeClr val="accent5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521182" y="2556693"/>
            <a:ext cx="3240000" cy="324000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H="1" flipV="1">
            <a:off x="7023607" y="3694498"/>
            <a:ext cx="676357" cy="210713"/>
          </a:xfrm>
          <a:prstGeom prst="straightConnector1">
            <a:avLst/>
          </a:prstGeom>
          <a:ln w="1905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 flipV="1">
            <a:off x="6940199" y="3147453"/>
            <a:ext cx="720000" cy="720000"/>
          </a:xfrm>
          <a:prstGeom prst="straightConnector1">
            <a:avLst/>
          </a:prstGeom>
          <a:ln w="1905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楕円 9"/>
          <p:cNvSpPr/>
          <p:nvPr/>
        </p:nvSpPr>
        <p:spPr>
          <a:xfrm>
            <a:off x="5763832" y="4115198"/>
            <a:ext cx="1512000" cy="1512000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/>
          <p:cNvSpPr/>
          <p:nvPr/>
        </p:nvSpPr>
        <p:spPr>
          <a:xfrm>
            <a:off x="7607186" y="3218767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7218558" y="3679845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/>
          <p:cNvSpPr/>
          <p:nvPr/>
        </p:nvSpPr>
        <p:spPr>
          <a:xfrm>
            <a:off x="7149018" y="3328546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 flipH="1" flipV="1">
            <a:off x="7691329" y="2988783"/>
            <a:ext cx="16272" cy="787782"/>
          </a:xfrm>
          <a:prstGeom prst="straightConnector1">
            <a:avLst/>
          </a:prstGeom>
          <a:ln w="1905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>
            <a:off x="7694181" y="3893932"/>
            <a:ext cx="79200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/>
              <p:cNvSpPr/>
              <p:nvPr/>
            </p:nvSpPr>
            <p:spPr>
              <a:xfrm>
                <a:off x="4924637" y="5856060"/>
                <a:ext cx="7402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NR</m:t>
                        </m:r>
                        <m:r>
                          <a:rPr lang="en-US" altLang="ja-JP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637" y="5856060"/>
                <a:ext cx="740203" cy="369332"/>
              </a:xfrm>
              <a:prstGeom prst="rect">
                <a:avLst/>
              </a:prstGeom>
              <a:blipFill>
                <a:blip r:embed="rId2"/>
                <a:stretch>
                  <a:fillRect l="-7438"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楕円 16"/>
          <p:cNvSpPr/>
          <p:nvPr/>
        </p:nvSpPr>
        <p:spPr>
          <a:xfrm>
            <a:off x="5671151" y="5949389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/>
              <p:cNvSpPr/>
              <p:nvPr/>
            </p:nvSpPr>
            <p:spPr>
              <a:xfrm>
                <a:off x="5830138" y="5861155"/>
                <a:ext cx="2032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/>
                  <a:t>: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138" y="5861155"/>
                <a:ext cx="2032544" cy="369332"/>
              </a:xfrm>
              <a:prstGeom prst="rect">
                <a:avLst/>
              </a:prstGeom>
              <a:blipFill>
                <a:blip r:embed="rId3"/>
                <a:stretch>
                  <a:fillRect l="-2395" t="-655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正方形/長方形 18"/>
              <p:cNvSpPr/>
              <p:nvPr/>
            </p:nvSpPr>
            <p:spPr>
              <a:xfrm>
                <a:off x="7359851" y="3875919"/>
                <a:ext cx="701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NR</m:t>
                          </m:r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9" name="正方形/長方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851" y="3875919"/>
                <a:ext cx="70173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正方形/長方形 19"/>
              <p:cNvSpPr/>
              <p:nvPr/>
            </p:nvSpPr>
            <p:spPr>
              <a:xfrm>
                <a:off x="6168966" y="4862947"/>
                <a:ext cx="701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NR</m:t>
                          </m:r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966" y="4862947"/>
                <a:ext cx="701731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/>
          <p:cNvSpPr txBox="1"/>
          <p:nvPr/>
        </p:nvSpPr>
        <p:spPr>
          <a:xfrm>
            <a:off x="6650147" y="4571515"/>
            <a:ext cx="580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accent5"/>
                </a:solidFill>
              </a:rPr>
              <a:t>NR</a:t>
            </a:r>
            <a:endParaRPr kumimoji="1" lang="ja-JP" altLang="en-US" sz="2000" dirty="0">
              <a:solidFill>
                <a:schemeClr val="accent5"/>
              </a:solidFill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517702" y="4927977"/>
            <a:ext cx="79200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正方形/長方形 22"/>
              <p:cNvSpPr/>
              <p:nvPr/>
            </p:nvSpPr>
            <p:spPr>
              <a:xfrm>
                <a:off x="7689224" y="3170725"/>
                <a:ext cx="4703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正方形/長方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224" y="3170725"/>
                <a:ext cx="470385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正方形/長方形 23"/>
              <p:cNvSpPr/>
              <p:nvPr/>
            </p:nvSpPr>
            <p:spPr>
              <a:xfrm>
                <a:off x="7253304" y="3260836"/>
                <a:ext cx="4757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4" name="正方形/長方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304" y="3260836"/>
                <a:ext cx="475707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/>
              <p:cNvSpPr/>
              <p:nvPr/>
            </p:nvSpPr>
            <p:spPr>
              <a:xfrm>
                <a:off x="7007987" y="3709906"/>
                <a:ext cx="4757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5" name="正方形/長方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987" y="3709906"/>
                <a:ext cx="475707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楕円 25"/>
          <p:cNvSpPr/>
          <p:nvPr/>
        </p:nvSpPr>
        <p:spPr>
          <a:xfrm>
            <a:off x="7591141" y="2829743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/>
          <p:cNvSpPr/>
          <p:nvPr/>
        </p:nvSpPr>
        <p:spPr>
          <a:xfrm>
            <a:off x="6829142" y="3030271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/>
          <p:cNvSpPr/>
          <p:nvPr/>
        </p:nvSpPr>
        <p:spPr>
          <a:xfrm>
            <a:off x="6801068" y="3567680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星 5 28"/>
          <p:cNvSpPr/>
          <p:nvPr/>
        </p:nvSpPr>
        <p:spPr>
          <a:xfrm>
            <a:off x="7556018" y="3767153"/>
            <a:ext cx="216000" cy="2160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星 5 29"/>
          <p:cNvSpPr/>
          <p:nvPr/>
        </p:nvSpPr>
        <p:spPr>
          <a:xfrm>
            <a:off x="6384946" y="4809888"/>
            <a:ext cx="216000" cy="2160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星 5 30"/>
          <p:cNvSpPr/>
          <p:nvPr/>
        </p:nvSpPr>
        <p:spPr>
          <a:xfrm>
            <a:off x="4729275" y="5924816"/>
            <a:ext cx="216000" cy="2160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コンテンツ プレースホルダー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5737554"/>
                  </p:ext>
                </p:extLst>
              </p:nvPr>
            </p:nvGraphicFramePr>
            <p:xfrm>
              <a:off x="262176" y="2774613"/>
              <a:ext cx="5079385" cy="280416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041620">
                      <a:extLst>
                        <a:ext uri="{9D8B030D-6E8A-4147-A177-3AD203B41FA5}">
                          <a16:colId xmlns:a16="http://schemas.microsoft.com/office/drawing/2014/main" val="234293965"/>
                        </a:ext>
                      </a:extLst>
                    </a:gridCol>
                    <a:gridCol w="1003610">
                      <a:extLst>
                        <a:ext uri="{9D8B030D-6E8A-4147-A177-3AD203B41FA5}">
                          <a16:colId xmlns:a16="http://schemas.microsoft.com/office/drawing/2014/main" val="1888647110"/>
                        </a:ext>
                      </a:extLst>
                    </a:gridCol>
                    <a:gridCol w="1222242">
                      <a:extLst>
                        <a:ext uri="{9D8B030D-6E8A-4147-A177-3AD203B41FA5}">
                          <a16:colId xmlns:a16="http://schemas.microsoft.com/office/drawing/2014/main" val="795190192"/>
                        </a:ext>
                      </a:extLst>
                    </a:gridCol>
                    <a:gridCol w="1811913">
                      <a:extLst>
                        <a:ext uri="{9D8B030D-6E8A-4147-A177-3AD203B41FA5}">
                          <a16:colId xmlns:a16="http://schemas.microsoft.com/office/drawing/2014/main" val="15254722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従来手法</a:t>
                          </a:r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提案手法</a:t>
                          </a:r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53346623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1" dirty="0" smtClean="0">
                              <a:solidFill>
                                <a:schemeClr val="bg1"/>
                              </a:solidFill>
                            </a:rPr>
                            <a:t>Niche</a:t>
                          </a:r>
                          <a:r>
                            <a:rPr kumimoji="1" lang="en-US" altLang="ja-JP" sz="2000" b="1" baseline="0" dirty="0" smtClean="0">
                              <a:solidFill>
                                <a:schemeClr val="bg1"/>
                              </a:solidFill>
                            </a:rPr>
                            <a:t> Radius</a:t>
                          </a:r>
                          <a:br>
                            <a:rPr kumimoji="1" lang="en-US" altLang="ja-JP" sz="2000" b="1" baseline="0" dirty="0" smtClean="0">
                              <a:solidFill>
                                <a:schemeClr val="bg1"/>
                              </a:solidFill>
                            </a:rPr>
                          </a:br>
                          <a:r>
                            <a:rPr kumimoji="1" lang="ja-JP" altLang="en-US" sz="2000" b="1" baseline="0" dirty="0" smtClean="0">
                              <a:solidFill>
                                <a:schemeClr val="bg1"/>
                              </a:solidFill>
                            </a:rPr>
                            <a:t>の導入</a:t>
                          </a:r>
                          <a:endParaRPr kumimoji="1" lang="ja-JP" altLang="en-US" sz="2000" b="1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大域</a:t>
                          </a:r>
                          <a:r>
                            <a:rPr kumimoji="1" lang="en-US" altLang="ja-JP" sz="2000" dirty="0" smtClean="0"/>
                            <a:t/>
                          </a:r>
                          <a:br>
                            <a:rPr kumimoji="1" lang="en-US" altLang="ja-JP" sz="2000" dirty="0" smtClean="0"/>
                          </a:br>
                          <a:r>
                            <a:rPr kumimoji="1" lang="ja-JP" altLang="en-US" sz="2000" dirty="0" smtClean="0"/>
                            <a:t>探索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ja-JP" altLang="en-US" sz="2000" dirty="0" smtClean="0"/>
                            <a:t>へ</a:t>
                          </a:r>
                          <a:r>
                            <a:rPr kumimoji="1" lang="en-US" altLang="ja-JP" sz="2000" dirty="0" smtClean="0"/>
                            <a:t/>
                          </a:r>
                          <a:br>
                            <a:rPr kumimoji="1" lang="en-US" altLang="ja-JP" sz="2000" dirty="0" smtClean="0"/>
                          </a:br>
                          <a:r>
                            <a:rPr kumimoji="1" lang="ja-JP" altLang="en-US" sz="2000" dirty="0" smtClean="0">
                              <a:solidFill>
                                <a:schemeClr val="tx1"/>
                              </a:solidFill>
                            </a:rPr>
                            <a:t>向かって</a:t>
                          </a:r>
                          <a:r>
                            <a:rPr kumimoji="1" lang="ja-JP" altLang="en-US" sz="2000" dirty="0" smtClean="0"/>
                            <a:t>移動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000" dirty="0" smtClean="0"/>
                            <a:t>NR</a:t>
                          </a:r>
                          <a:r>
                            <a:rPr kumimoji="1" lang="ja-JP" altLang="en-US" sz="2000" dirty="0" smtClean="0"/>
                            <a:t>内の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NR</m:t>
                                  </m:r>
                                  <m: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ja-JP" altLang="en-US" sz="2000" dirty="0" smtClean="0"/>
                            <a:t>から</a:t>
                          </a:r>
                          <a:r>
                            <a:rPr kumimoji="1" lang="ja-JP" altLang="en-US" sz="2000" dirty="0" smtClean="0">
                              <a:solidFill>
                                <a:schemeClr val="tx1"/>
                              </a:solidFill>
                            </a:rPr>
                            <a:t>遠ざかる方向へ</a:t>
                          </a:r>
                          <a:r>
                            <a:rPr kumimoji="1" lang="ja-JP" altLang="en-US" sz="2000" dirty="0" smtClean="0"/>
                            <a:t>移動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622464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局所</a:t>
                          </a:r>
                          <a:r>
                            <a:rPr kumimoji="1" lang="en-US" altLang="ja-JP" sz="2000" dirty="0" smtClean="0"/>
                            <a:t/>
                          </a:r>
                          <a:br>
                            <a:rPr kumimoji="1" lang="en-US" altLang="ja-JP" sz="2000" dirty="0" smtClean="0"/>
                          </a:br>
                          <a:r>
                            <a:rPr kumimoji="1" lang="ja-JP" altLang="en-US" sz="2000" dirty="0" smtClean="0"/>
                            <a:t>探索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ja-JP" altLang="en-US" sz="2000" dirty="0" smtClean="0"/>
                            <a:t>付近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000" dirty="0" smtClean="0"/>
                            <a:t>NR</a:t>
                          </a:r>
                          <a:r>
                            <a:rPr kumimoji="1" lang="ja-JP" altLang="en-US" sz="2000" dirty="0" smtClean="0"/>
                            <a:t>内の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NR</m:t>
                                  </m:r>
                                  <m: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ja-JP" altLang="en-US" sz="2000" dirty="0" smtClean="0"/>
                            <a:t>付近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413863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ランダム探索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全探索</a:t>
                          </a:r>
                          <a:r>
                            <a:rPr kumimoji="1" lang="en-US" altLang="ja-JP" sz="2000" dirty="0" smtClean="0"/>
                            <a:t/>
                          </a:r>
                          <a:br>
                            <a:rPr kumimoji="1" lang="en-US" altLang="ja-JP" sz="2000" dirty="0" smtClean="0"/>
                          </a:br>
                          <a:r>
                            <a:rPr kumimoji="1" lang="ja-JP" altLang="en-US" sz="2000" dirty="0" smtClean="0"/>
                            <a:t>領域内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000" b="1" dirty="0" smtClean="0">
                              <a:solidFill>
                                <a:srgbClr val="FF0000"/>
                              </a:solidFill>
                            </a:rPr>
                            <a:t>NR</a:t>
                          </a:r>
                          <a:r>
                            <a:rPr kumimoji="1" lang="ja-JP" altLang="en-US" sz="2000" b="1" dirty="0" smtClean="0">
                              <a:solidFill>
                                <a:srgbClr val="FF0000"/>
                              </a:solidFill>
                            </a:rPr>
                            <a:t>内に</a:t>
                          </a:r>
                          <a:r>
                            <a:rPr kumimoji="1" lang="en-US" altLang="ja-JP" sz="2000" b="1" dirty="0" smtClean="0">
                              <a:solidFill>
                                <a:srgbClr val="FF0000"/>
                              </a:solidFill>
                            </a:rPr>
                            <a:t/>
                          </a:r>
                          <a:br>
                            <a:rPr kumimoji="1" lang="en-US" altLang="ja-JP" sz="2000" b="1" dirty="0" smtClean="0">
                              <a:solidFill>
                                <a:srgbClr val="FF0000"/>
                              </a:solidFill>
                            </a:rPr>
                          </a:br>
                          <a:r>
                            <a:rPr kumimoji="1" lang="ja-JP" altLang="en-US" sz="2000" b="1" dirty="0" smtClean="0">
                              <a:solidFill>
                                <a:srgbClr val="FF0000"/>
                              </a:solidFill>
                            </a:rPr>
                            <a:t>ランダム生成</a:t>
                          </a:r>
                          <a:endParaRPr kumimoji="1" lang="ja-JP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4456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コンテンツ プレースホルダー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5737554"/>
                  </p:ext>
                </p:extLst>
              </p:nvPr>
            </p:nvGraphicFramePr>
            <p:xfrm>
              <a:off x="262176" y="2774613"/>
              <a:ext cx="5079385" cy="280416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041620">
                      <a:extLst>
                        <a:ext uri="{9D8B030D-6E8A-4147-A177-3AD203B41FA5}">
                          <a16:colId xmlns:a16="http://schemas.microsoft.com/office/drawing/2014/main" val="234293965"/>
                        </a:ext>
                      </a:extLst>
                    </a:gridCol>
                    <a:gridCol w="1003610">
                      <a:extLst>
                        <a:ext uri="{9D8B030D-6E8A-4147-A177-3AD203B41FA5}">
                          <a16:colId xmlns:a16="http://schemas.microsoft.com/office/drawing/2014/main" val="1888647110"/>
                        </a:ext>
                      </a:extLst>
                    </a:gridCol>
                    <a:gridCol w="1222242">
                      <a:extLst>
                        <a:ext uri="{9D8B030D-6E8A-4147-A177-3AD203B41FA5}">
                          <a16:colId xmlns:a16="http://schemas.microsoft.com/office/drawing/2014/main" val="795190192"/>
                        </a:ext>
                      </a:extLst>
                    </a:gridCol>
                    <a:gridCol w="1811913">
                      <a:extLst>
                        <a:ext uri="{9D8B030D-6E8A-4147-A177-3AD203B41FA5}">
                          <a16:colId xmlns:a16="http://schemas.microsoft.com/office/drawing/2014/main" val="1525472245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従来手法</a:t>
                          </a:r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提案手法</a:t>
                          </a:r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53346623"/>
                      </a:ext>
                    </a:extLst>
                  </a:tr>
                  <a:tr h="1005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1" dirty="0" smtClean="0">
                              <a:solidFill>
                                <a:schemeClr val="bg1"/>
                              </a:solidFill>
                            </a:rPr>
                            <a:t>Niche</a:t>
                          </a:r>
                          <a:r>
                            <a:rPr kumimoji="1" lang="en-US" altLang="ja-JP" sz="2000" b="1" baseline="0" dirty="0" smtClean="0">
                              <a:solidFill>
                                <a:schemeClr val="bg1"/>
                              </a:solidFill>
                            </a:rPr>
                            <a:t> Radius</a:t>
                          </a:r>
                          <a:br>
                            <a:rPr kumimoji="1" lang="en-US" altLang="ja-JP" sz="2000" b="1" baseline="0" dirty="0" smtClean="0">
                              <a:solidFill>
                                <a:schemeClr val="bg1"/>
                              </a:solidFill>
                            </a:rPr>
                          </a:br>
                          <a:r>
                            <a:rPr kumimoji="1" lang="ja-JP" altLang="en-US" sz="2000" b="1" baseline="0" dirty="0" smtClean="0">
                              <a:solidFill>
                                <a:schemeClr val="bg1"/>
                              </a:solidFill>
                            </a:rPr>
                            <a:t>の導入</a:t>
                          </a:r>
                          <a:endParaRPr kumimoji="1" lang="ja-JP" altLang="en-US" sz="2000" b="1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大域</a:t>
                          </a:r>
                          <a:r>
                            <a:rPr kumimoji="1" lang="en-US" altLang="ja-JP" sz="2000" dirty="0" smtClean="0"/>
                            <a:t/>
                          </a:r>
                          <a:br>
                            <a:rPr kumimoji="1" lang="en-US" altLang="ja-JP" sz="2000" dirty="0" smtClean="0"/>
                          </a:br>
                          <a:r>
                            <a:rPr kumimoji="1" lang="ja-JP" altLang="en-US" sz="2000" dirty="0" smtClean="0"/>
                            <a:t>探索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9"/>
                          <a:stretch>
                            <a:fillRect l="-168500" t="-42771" r="-149500" b="-1481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9"/>
                          <a:stretch>
                            <a:fillRect l="-180201" t="-42771" r="-336" b="-1481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6224647"/>
                      </a:ext>
                    </a:extLst>
                  </a:tr>
                  <a:tr h="701040"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局所</a:t>
                          </a:r>
                          <a:r>
                            <a:rPr kumimoji="1" lang="en-US" altLang="ja-JP" sz="2000" dirty="0" smtClean="0"/>
                            <a:t/>
                          </a:r>
                          <a:br>
                            <a:rPr kumimoji="1" lang="en-US" altLang="ja-JP" sz="2000" dirty="0" smtClean="0"/>
                          </a:br>
                          <a:r>
                            <a:rPr kumimoji="1" lang="ja-JP" altLang="en-US" sz="2000" dirty="0" smtClean="0"/>
                            <a:t>探索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9"/>
                          <a:stretch>
                            <a:fillRect l="-168500" t="-206087" r="-149500" b="-113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9"/>
                          <a:stretch>
                            <a:fillRect l="-180201" t="-206087" r="-336" b="-1139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4138635"/>
                      </a:ext>
                    </a:extLst>
                  </a:tr>
                  <a:tr h="701040"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ランダム探索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全探索</a:t>
                          </a:r>
                          <a:r>
                            <a:rPr kumimoji="1" lang="en-US" altLang="ja-JP" sz="2000" dirty="0" smtClean="0"/>
                            <a:t/>
                          </a:r>
                          <a:br>
                            <a:rPr kumimoji="1" lang="en-US" altLang="ja-JP" sz="2000" dirty="0" smtClean="0"/>
                          </a:br>
                          <a:r>
                            <a:rPr kumimoji="1" lang="ja-JP" altLang="en-US" sz="2000" dirty="0" smtClean="0"/>
                            <a:t>領域内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000" b="1" dirty="0" smtClean="0">
                              <a:solidFill>
                                <a:srgbClr val="FF0000"/>
                              </a:solidFill>
                            </a:rPr>
                            <a:t>NR</a:t>
                          </a:r>
                          <a:r>
                            <a:rPr kumimoji="1" lang="ja-JP" altLang="en-US" sz="2000" b="1" dirty="0" smtClean="0">
                              <a:solidFill>
                                <a:srgbClr val="FF0000"/>
                              </a:solidFill>
                            </a:rPr>
                            <a:t>内に</a:t>
                          </a:r>
                          <a:r>
                            <a:rPr kumimoji="1" lang="en-US" altLang="ja-JP" sz="2000" b="1" dirty="0" smtClean="0">
                              <a:solidFill>
                                <a:srgbClr val="FF0000"/>
                              </a:solidFill>
                            </a:rPr>
                            <a:t/>
                          </a:r>
                          <a:br>
                            <a:rPr kumimoji="1" lang="en-US" altLang="ja-JP" sz="2000" b="1" dirty="0" smtClean="0">
                              <a:solidFill>
                                <a:srgbClr val="FF0000"/>
                              </a:solidFill>
                            </a:rPr>
                          </a:br>
                          <a:r>
                            <a:rPr kumimoji="1" lang="ja-JP" altLang="en-US" sz="2000" b="1" dirty="0" smtClean="0">
                              <a:solidFill>
                                <a:srgbClr val="FF0000"/>
                              </a:solidFill>
                            </a:rPr>
                            <a:t>ランダム生成</a:t>
                          </a:r>
                          <a:endParaRPr kumimoji="1" lang="ja-JP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4456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</a:p>
        </p:txBody>
      </p:sp>
      <p:sp>
        <p:nvSpPr>
          <p:cNvPr id="34" name="楕円 33"/>
          <p:cNvSpPr/>
          <p:nvPr/>
        </p:nvSpPr>
        <p:spPr>
          <a:xfrm>
            <a:off x="8066571" y="4121912"/>
            <a:ext cx="180000" cy="180000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/>
          <p:cNvSpPr/>
          <p:nvPr/>
        </p:nvSpPr>
        <p:spPr>
          <a:xfrm>
            <a:off x="8109402" y="3407958"/>
            <a:ext cx="180000" cy="180000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楕円 35"/>
          <p:cNvSpPr/>
          <p:nvPr/>
        </p:nvSpPr>
        <p:spPr>
          <a:xfrm>
            <a:off x="7412801" y="4268498"/>
            <a:ext cx="180000" cy="180000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楕円 36"/>
          <p:cNvSpPr/>
          <p:nvPr/>
        </p:nvSpPr>
        <p:spPr>
          <a:xfrm>
            <a:off x="7857797" y="5972012"/>
            <a:ext cx="180000" cy="180000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正方形/長方形 37"/>
              <p:cNvSpPr/>
              <p:nvPr/>
            </p:nvSpPr>
            <p:spPr>
              <a:xfrm>
                <a:off x="8015196" y="5863932"/>
                <a:ext cx="708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rnd</m:t>
                        </m:r>
                      </m:sub>
                    </m:sSub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8" name="正方形/長方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196" y="5863932"/>
                <a:ext cx="708143" cy="369332"/>
              </a:xfrm>
              <a:prstGeom prst="rect">
                <a:avLst/>
              </a:prstGeom>
              <a:blipFill>
                <a:blip r:embed="rId10"/>
                <a:stretch>
                  <a:fillRect l="-7759" t="-819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01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4" grpId="0" animBg="1"/>
      <p:bldP spid="35" grpId="0" animBg="1"/>
      <p:bldP spid="3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848861" y="4836289"/>
            <a:ext cx="4652138" cy="16871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25E2-19D9-40EE-AC9E-1CF63AA179A3}" type="slidenum">
              <a:rPr lang="ja-JP" altLang="en-US" sz="1400" smtClean="0"/>
              <a:pPr/>
              <a:t>32</a:t>
            </a:fld>
            <a:endParaRPr lang="ja-JP" altLang="en-US" sz="1400" dirty="0"/>
          </a:p>
        </p:txBody>
      </p:sp>
      <p:graphicFrame>
        <p:nvGraphicFramePr>
          <p:cNvPr id="5" name="コンテンツ プレースホルダー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3755456"/>
              </p:ext>
            </p:extLst>
          </p:nvPr>
        </p:nvGraphicFramePr>
        <p:xfrm>
          <a:off x="257644" y="1894003"/>
          <a:ext cx="7679648" cy="64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6" name="タイトル 1 1"/>
          <p:cNvSpPr>
            <a:spLocks noGrp="1"/>
          </p:cNvSpPr>
          <p:nvPr>
            <p:ph type="title"/>
          </p:nvPr>
        </p:nvSpPr>
        <p:spPr>
          <a:xfrm>
            <a:off x="3048667" y="144881"/>
            <a:ext cx="5874668" cy="946811"/>
          </a:xfrm>
        </p:spPr>
        <p:txBody>
          <a:bodyPr>
            <a:noAutofit/>
          </a:bodyPr>
          <a:lstStyle/>
          <a:p>
            <a:r>
              <a:rPr lang="en-US" altLang="ja-JP" sz="3200" dirty="0" smtClean="0"/>
              <a:t>Bat Algorithm</a:t>
            </a:r>
            <a:r>
              <a:rPr lang="en-US" altLang="ja-JP" sz="2400" b="0" dirty="0"/>
              <a:t>[Yang. X.S, 2010]</a:t>
            </a:r>
            <a:endParaRPr lang="ja-JP" altLang="en-US" sz="2400" b="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056243" y="3987855"/>
            <a:ext cx="8670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dirty="0">
                <a:latin typeface="+mn-ea"/>
              </a:rPr>
              <a:t>時間</a:t>
            </a:r>
            <a:r>
              <a:rPr lang="en-US" altLang="ja-JP" sz="1500" dirty="0">
                <a:latin typeface="+mn-ea"/>
              </a:rPr>
              <a:t>: </a:t>
            </a:r>
            <a:r>
              <a:rPr lang="en-US" altLang="ja-JP" sz="15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altLang="ja-JP" sz="1500" dirty="0"/>
              <a:t> </a:t>
            </a:r>
            <a:endParaRPr lang="ja-JP" altLang="en-US" sz="15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801993" y="3021465"/>
            <a:ext cx="15957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dirty="0"/>
              <a:t>個体番号</a:t>
            </a:r>
            <a:r>
              <a:rPr lang="en-US" altLang="ja-JP" sz="1500" dirty="0"/>
              <a:t>: 	</a:t>
            </a:r>
            <a:endParaRPr lang="ja-JP" altLang="en-US" sz="1500" dirty="0"/>
          </a:p>
        </p:txBody>
      </p:sp>
      <p:pic>
        <p:nvPicPr>
          <p:cNvPr id="88" name="図 8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360" y="3351356"/>
            <a:ext cx="2508048" cy="270000"/>
          </a:xfrm>
          <a:prstGeom prst="rect">
            <a:avLst/>
          </a:prstGeom>
        </p:spPr>
      </p:pic>
      <p:pic>
        <p:nvPicPr>
          <p:cNvPr id="89" name="図 8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360" y="4152308"/>
            <a:ext cx="1741561" cy="270000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3971357" y="3816035"/>
            <a:ext cx="285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新しい個体候補の生成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971357" y="2998293"/>
            <a:ext cx="285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速度の更新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7710113" y="3059460"/>
                <a:ext cx="112332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35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ja-JP" sz="13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350" i="1">
                              <a:latin typeface="Cambria Math" panose="02040503050406030204" pitchFamily="18" charset="0"/>
                            </a:rPr>
                            <m:t>1,2,…,</m:t>
                          </m:r>
                          <m:r>
                            <a:rPr lang="en-US" altLang="ja-JP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113" y="3059460"/>
                <a:ext cx="1123321" cy="207749"/>
              </a:xfrm>
              <a:prstGeom prst="rect">
                <a:avLst/>
              </a:prstGeom>
              <a:blipFill>
                <a:blip r:embed="rId16"/>
                <a:stretch>
                  <a:fillRect l="-2717" b="-88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楕円 41"/>
          <p:cNvSpPr/>
          <p:nvPr/>
        </p:nvSpPr>
        <p:spPr>
          <a:xfrm>
            <a:off x="932482" y="2873374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3" name="楕円 42"/>
          <p:cNvSpPr/>
          <p:nvPr/>
        </p:nvSpPr>
        <p:spPr>
          <a:xfrm>
            <a:off x="2176279" y="3444265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4" name="楕円 43"/>
          <p:cNvSpPr/>
          <p:nvPr/>
        </p:nvSpPr>
        <p:spPr>
          <a:xfrm>
            <a:off x="679298" y="4438254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5" name="楕円 44"/>
          <p:cNvSpPr/>
          <p:nvPr/>
        </p:nvSpPr>
        <p:spPr>
          <a:xfrm>
            <a:off x="2025894" y="4556693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cxnSp>
        <p:nvCxnSpPr>
          <p:cNvPr id="47" name="直線矢印コネクタ 46"/>
          <p:cNvCxnSpPr/>
          <p:nvPr/>
        </p:nvCxnSpPr>
        <p:spPr>
          <a:xfrm>
            <a:off x="1002768" y="3029458"/>
            <a:ext cx="434176" cy="733526"/>
          </a:xfrm>
          <a:prstGeom prst="straightConnector1">
            <a:avLst/>
          </a:prstGeom>
          <a:ln w="28575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1494644" y="4922449"/>
                <a:ext cx="171548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：最良個体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644" y="4922449"/>
                <a:ext cx="1715483" cy="300082"/>
              </a:xfrm>
              <a:prstGeom prst="rect">
                <a:avLst/>
              </a:prstGeom>
              <a:blipFill>
                <a:blip r:embed="rId17"/>
                <a:stretch>
                  <a:fillRect l="-709" t="-2000" b="-1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楕円 51"/>
          <p:cNvSpPr/>
          <p:nvPr/>
        </p:nvSpPr>
        <p:spPr>
          <a:xfrm>
            <a:off x="1114883" y="3162622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cxnSp>
        <p:nvCxnSpPr>
          <p:cNvPr id="54" name="直線矢印コネクタ 53"/>
          <p:cNvCxnSpPr/>
          <p:nvPr/>
        </p:nvCxnSpPr>
        <p:spPr>
          <a:xfrm rot="480000">
            <a:off x="1011436" y="3003673"/>
            <a:ext cx="134671" cy="1740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楕円 54"/>
          <p:cNvSpPr/>
          <p:nvPr/>
        </p:nvSpPr>
        <p:spPr>
          <a:xfrm>
            <a:off x="1362147" y="5252363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/>
              <p:cNvSpPr txBox="1"/>
              <p:nvPr/>
            </p:nvSpPr>
            <p:spPr>
              <a:xfrm>
                <a:off x="1497679" y="5183280"/>
                <a:ext cx="2174209" cy="312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：生成した個体候補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56" name="テキスト ボックス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679" y="5183280"/>
                <a:ext cx="2174209" cy="312073"/>
              </a:xfrm>
              <a:prstGeom prst="rect">
                <a:avLst/>
              </a:prstGeom>
              <a:blipFill>
                <a:blip r:embed="rId18"/>
                <a:stretch>
                  <a:fillRect l="-843" b="-176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620797" y="2877002"/>
                <a:ext cx="367394" cy="3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" y="2877002"/>
                <a:ext cx="367394" cy="30598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/>
              <p:cNvSpPr txBox="1"/>
              <p:nvPr/>
            </p:nvSpPr>
            <p:spPr>
              <a:xfrm>
                <a:off x="679297" y="4153158"/>
                <a:ext cx="367394" cy="3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テキスト ボックス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97" y="4153158"/>
                <a:ext cx="367394" cy="30598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テキスト ボックス 58"/>
              <p:cNvSpPr txBox="1"/>
              <p:nvPr/>
            </p:nvSpPr>
            <p:spPr>
              <a:xfrm>
                <a:off x="1687724" y="4417343"/>
                <a:ext cx="367394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テキスト ボックス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724" y="4417343"/>
                <a:ext cx="367394" cy="3069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/>
              <p:cNvSpPr txBox="1"/>
              <p:nvPr/>
            </p:nvSpPr>
            <p:spPr>
              <a:xfrm>
                <a:off x="2257964" y="3192707"/>
                <a:ext cx="367394" cy="305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テキスト ボックス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964" y="3192707"/>
                <a:ext cx="367394" cy="30540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テキスト ボックス 60"/>
              <p:cNvSpPr txBox="1"/>
              <p:nvPr/>
            </p:nvSpPr>
            <p:spPr>
              <a:xfrm>
                <a:off x="1436943" y="3579942"/>
                <a:ext cx="367394" cy="310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テキスト ボックス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943" y="3579942"/>
                <a:ext cx="367394" cy="31008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テキスト ボックス 61"/>
              <p:cNvSpPr txBox="1"/>
              <p:nvPr/>
            </p:nvSpPr>
            <p:spPr>
              <a:xfrm>
                <a:off x="1455488" y="3573249"/>
                <a:ext cx="367394" cy="3000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テキスト ボックス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488" y="3573249"/>
                <a:ext cx="367394" cy="30008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テキスト ボックス 62"/>
              <p:cNvSpPr txBox="1"/>
              <p:nvPr/>
            </p:nvSpPr>
            <p:spPr>
              <a:xfrm>
                <a:off x="1057738" y="2815056"/>
                <a:ext cx="367394" cy="3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テキスト ボックス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738" y="2815056"/>
                <a:ext cx="367394" cy="30598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テキスト ボックス 66"/>
              <p:cNvSpPr txBox="1"/>
              <p:nvPr/>
            </p:nvSpPr>
            <p:spPr>
              <a:xfrm>
                <a:off x="1253246" y="3062044"/>
                <a:ext cx="367394" cy="314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7" name="テキスト ボックス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46" y="3062044"/>
                <a:ext cx="367394" cy="314638"/>
              </a:xfrm>
              <a:prstGeom prst="rect">
                <a:avLst/>
              </a:prstGeom>
              <a:blipFill>
                <a:blip r:embed="rId26"/>
                <a:stretch>
                  <a:fillRect r="-2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正方形/長方形 72"/>
          <p:cNvSpPr/>
          <p:nvPr/>
        </p:nvSpPr>
        <p:spPr>
          <a:xfrm>
            <a:off x="5362372" y="3287691"/>
            <a:ext cx="963038" cy="402439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cxnSp>
        <p:nvCxnSpPr>
          <p:cNvPr id="76" name="カギ線コネクタ 75"/>
          <p:cNvCxnSpPr/>
          <p:nvPr/>
        </p:nvCxnSpPr>
        <p:spPr>
          <a:xfrm flipH="1">
            <a:off x="515740" y="2214710"/>
            <a:ext cx="7679648" cy="9525"/>
          </a:xfrm>
          <a:prstGeom prst="bentConnector5">
            <a:avLst>
              <a:gd name="adj1" fmla="val -2233"/>
              <a:gd name="adj2" fmla="val 5167008"/>
              <a:gd name="adj3" fmla="val 105114"/>
            </a:avLst>
          </a:prstGeom>
          <a:ln w="152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ボックス 78"/>
          <p:cNvSpPr txBox="1"/>
          <p:nvPr/>
        </p:nvSpPr>
        <p:spPr>
          <a:xfrm>
            <a:off x="7862793" y="3703746"/>
            <a:ext cx="10605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dirty="0">
                <a:latin typeface="+mn-ea"/>
              </a:rPr>
              <a:t>個体数</a:t>
            </a:r>
            <a:r>
              <a:rPr lang="en-US" altLang="ja-JP" sz="1500" dirty="0">
                <a:latin typeface="+mn-ea"/>
              </a:rPr>
              <a:t>: </a:t>
            </a:r>
            <a:r>
              <a:rPr lang="en-US" altLang="ja-JP" sz="15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altLang="ja-JP" sz="1500" dirty="0"/>
              <a:t> </a:t>
            </a:r>
            <a:endParaRPr lang="ja-JP" altLang="en-US" sz="1500" dirty="0"/>
          </a:p>
        </p:txBody>
      </p:sp>
      <p:sp>
        <p:nvSpPr>
          <p:cNvPr id="81" name="正方形/長方形 80"/>
          <p:cNvSpPr/>
          <p:nvPr/>
        </p:nvSpPr>
        <p:spPr>
          <a:xfrm>
            <a:off x="475599" y="2778179"/>
            <a:ext cx="2160000" cy="21600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82" name="楕円 81"/>
          <p:cNvSpPr/>
          <p:nvPr/>
        </p:nvSpPr>
        <p:spPr>
          <a:xfrm>
            <a:off x="444285" y="4982988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テキスト ボックス 82"/>
              <p:cNvSpPr txBox="1"/>
              <p:nvPr/>
            </p:nvSpPr>
            <p:spPr>
              <a:xfrm>
                <a:off x="551236" y="4929745"/>
                <a:ext cx="86888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：個体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83" name="テキスト ボックス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36" y="4929745"/>
                <a:ext cx="868883" cy="300082"/>
              </a:xfrm>
              <a:prstGeom prst="rect">
                <a:avLst/>
              </a:prstGeom>
              <a:blipFill>
                <a:blip r:embed="rId27"/>
                <a:stretch>
                  <a:fillRect l="-1399" t="-4082" b="-20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二等辺三角形 83"/>
          <p:cNvSpPr/>
          <p:nvPr/>
        </p:nvSpPr>
        <p:spPr>
          <a:xfrm>
            <a:off x="1436943" y="3811526"/>
            <a:ext cx="135000" cy="135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85" name="二等辺三角形 84"/>
          <p:cNvSpPr/>
          <p:nvPr/>
        </p:nvSpPr>
        <p:spPr>
          <a:xfrm>
            <a:off x="1358652" y="4992467"/>
            <a:ext cx="135000" cy="135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テキスト ボックス 89"/>
              <p:cNvSpPr txBox="1"/>
              <p:nvPr/>
            </p:nvSpPr>
            <p:spPr>
              <a:xfrm>
                <a:off x="7272604" y="3389775"/>
                <a:ext cx="149273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500" dirty="0">
                    <a:latin typeface="+mn-ea"/>
                  </a:rPr>
                  <a:t>0</a:t>
                </a:r>
                <a:r>
                  <a:rPr lang="ja-JP" altLang="en-US" sz="1500" dirty="0">
                    <a:latin typeface="+mn-ea"/>
                  </a:rPr>
                  <a:t>から</a:t>
                </a:r>
                <a:r>
                  <a:rPr lang="en-US" altLang="ja-JP" sz="1500" dirty="0">
                    <a:latin typeface="+mn-ea"/>
                  </a:rPr>
                  <a:t>1</a:t>
                </a:r>
                <a:r>
                  <a:rPr lang="ja-JP" altLang="en-US" sz="1500" dirty="0">
                    <a:latin typeface="+mn-ea"/>
                  </a:rPr>
                  <a:t>の乱数</a:t>
                </a:r>
                <a:r>
                  <a:rPr lang="en-US" altLang="ja-JP" sz="1500" dirty="0">
                    <a:latin typeface="+mn-ea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5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ja-JP" altLang="en-US" sz="1500" dirty="0"/>
              </a:p>
            </p:txBody>
          </p:sp>
        </mc:Choice>
        <mc:Fallback xmlns="">
          <p:sp>
            <p:nvSpPr>
              <p:cNvPr id="90" name="テキスト ボックス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604" y="3389775"/>
                <a:ext cx="1492734" cy="323165"/>
              </a:xfrm>
              <a:prstGeom prst="rect">
                <a:avLst/>
              </a:prstGeom>
              <a:blipFill>
                <a:blip r:embed="rId28"/>
                <a:stretch>
                  <a:fillRect l="-1633" t="-3774" b="-207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タイトル 1 2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</a:p>
        </p:txBody>
      </p:sp>
      <p:pic>
        <p:nvPicPr>
          <p:cNvPr id="41" name="図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165" y="4978422"/>
            <a:ext cx="3791628" cy="350585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12" y="5619410"/>
            <a:ext cx="4152436" cy="792000"/>
          </a:xfrm>
          <a:prstGeom prst="rect">
            <a:avLst/>
          </a:prstGeom>
        </p:spPr>
      </p:pic>
      <p:sp>
        <p:nvSpPr>
          <p:cNvPr id="49" name="右矢印 48"/>
          <p:cNvSpPr/>
          <p:nvPr/>
        </p:nvSpPr>
        <p:spPr>
          <a:xfrm rot="5400000">
            <a:off x="5197849" y="4394865"/>
            <a:ext cx="398095" cy="641846"/>
          </a:xfrm>
          <a:prstGeom prst="rightArrow">
            <a:avLst>
              <a:gd name="adj1" fmla="val 50000"/>
              <a:gd name="adj2" fmla="val 617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85" y="5507200"/>
            <a:ext cx="2209524" cy="51504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2" y="6099978"/>
            <a:ext cx="1191619" cy="604952"/>
          </a:xfrm>
          <a:prstGeom prst="rect">
            <a:avLst/>
          </a:prstGeom>
        </p:spPr>
      </p:pic>
      <p:sp>
        <p:nvSpPr>
          <p:cNvPr id="48" name="テキスト ボックス 47"/>
          <p:cNvSpPr txBox="1"/>
          <p:nvPr/>
        </p:nvSpPr>
        <p:spPr>
          <a:xfrm>
            <a:off x="2022779" y="6281363"/>
            <a:ext cx="12877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dirty="0">
                <a:latin typeface="+mn-ea"/>
              </a:rPr>
              <a:t>解</a:t>
            </a:r>
            <a:r>
              <a:rPr lang="ja-JP" altLang="en-US" sz="1500" dirty="0" smtClean="0">
                <a:latin typeface="+mn-ea"/>
              </a:rPr>
              <a:t>の</a:t>
            </a:r>
            <a:r>
              <a:rPr lang="ja-JP" altLang="en-US" sz="1500" dirty="0">
                <a:latin typeface="+mn-ea"/>
              </a:rPr>
              <a:t>数</a:t>
            </a:r>
            <a:r>
              <a:rPr lang="en-US" altLang="ja-JP" sz="1500" dirty="0" smtClean="0">
                <a:latin typeface="+mn-ea"/>
              </a:rPr>
              <a:t>: </a:t>
            </a:r>
            <a:r>
              <a:rPr lang="en-US" altLang="ja-JP" sz="15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US" altLang="ja-JP" sz="1500" dirty="0" smtClean="0"/>
              <a:t> </a:t>
            </a:r>
            <a:endParaRPr lang="ja-JP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39898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5" grpId="0" animBg="1"/>
      <p:bldP spid="56" grpId="0"/>
      <p:bldP spid="62" grpId="0" animBg="1"/>
      <p:bldP spid="63" grpId="0"/>
      <p:bldP spid="67" grpId="0"/>
      <p:bldP spid="7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角丸四角形 38"/>
          <p:cNvSpPr/>
          <p:nvPr/>
        </p:nvSpPr>
        <p:spPr>
          <a:xfrm>
            <a:off x="4141047" y="5498828"/>
            <a:ext cx="2803213" cy="6677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25E2-19D9-40EE-AC9E-1CF63AA179A3}" type="slidenum">
              <a:rPr lang="ja-JP" altLang="en-US" sz="1400" smtClean="0"/>
              <a:pPr/>
              <a:t>33</a:t>
            </a:fld>
            <a:endParaRPr lang="ja-JP" altLang="en-US" sz="1400" dirty="0"/>
          </a:p>
        </p:txBody>
      </p:sp>
      <p:graphicFrame>
        <p:nvGraphicFramePr>
          <p:cNvPr id="5" name="コンテンツ プレースホルダー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528432"/>
              </p:ext>
            </p:extLst>
          </p:nvPr>
        </p:nvGraphicFramePr>
        <p:xfrm>
          <a:off x="257644" y="1894003"/>
          <a:ext cx="7679648" cy="64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80" name="図 7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257" y="3663557"/>
            <a:ext cx="1545885" cy="189000"/>
          </a:xfrm>
          <a:prstGeom prst="rect">
            <a:avLst/>
          </a:prstGeom>
        </p:spPr>
      </p:pic>
      <p:sp>
        <p:nvSpPr>
          <p:cNvPr id="26" name="テキスト ボックス 25"/>
          <p:cNvSpPr txBox="1"/>
          <p:nvPr/>
        </p:nvSpPr>
        <p:spPr>
          <a:xfrm>
            <a:off x="3971357" y="2971248"/>
            <a:ext cx="422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最良個体近辺に個体候補生成</a:t>
            </a:r>
          </a:p>
        </p:txBody>
      </p:sp>
      <p:pic>
        <p:nvPicPr>
          <p:cNvPr id="36" name="図 3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684" y="4075788"/>
            <a:ext cx="453050" cy="148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/>
              <p:cNvSpPr txBox="1"/>
              <p:nvPr/>
            </p:nvSpPr>
            <p:spPr>
              <a:xfrm>
                <a:off x="4701488" y="4332439"/>
                <a:ext cx="3322704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sz="15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ja-JP" altLang="en-US" sz="1500" dirty="0"/>
                  <a:t>は</a:t>
                </a:r>
                <a:r>
                  <a:rPr lang="en-US" altLang="ja-JP" sz="1500" dirty="0"/>
                  <a:t>1×</a:t>
                </a:r>
                <a:r>
                  <a:rPr lang="en-US" altLang="ja-JP" sz="1500" i="1" dirty="0"/>
                  <a:t>D</a:t>
                </a:r>
                <a:r>
                  <a:rPr lang="ja-JP" altLang="en-US" sz="1500" dirty="0"/>
                  <a:t>の配列で</a:t>
                </a:r>
                <a:r>
                  <a:rPr lang="en-US" altLang="ja-JP" sz="1500" dirty="0"/>
                  <a:t>[-1, 1]</a:t>
                </a:r>
                <a:r>
                  <a:rPr lang="ja-JP" altLang="en-US" sz="1500" dirty="0"/>
                  <a:t>区間のランダムな値</a:t>
                </a:r>
              </a:p>
            </p:txBody>
          </p:sp>
        </mc:Choice>
        <mc:Fallback xmlns="">
          <p:sp>
            <p:nvSpPr>
              <p:cNvPr id="41" name="テキスト ボックス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488" y="4332439"/>
                <a:ext cx="3322704" cy="230832"/>
              </a:xfrm>
              <a:prstGeom prst="rect">
                <a:avLst/>
              </a:prstGeom>
              <a:blipFill>
                <a:blip r:embed="rId13"/>
                <a:stretch>
                  <a:fillRect l="-1468" t="-26316" r="-2018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6362840" y="3324699"/>
                <a:ext cx="223109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1500" i="1">
                        <a:latin typeface="Cambria Math" panose="02040503050406030204" pitchFamily="18" charset="0"/>
                      </a:rPr>
                      <m:t>𝑟𝑎𝑛𝑑</m:t>
                    </m:r>
                  </m:oMath>
                </a14:m>
                <a:r>
                  <a:rPr lang="ja-JP" altLang="en-US" sz="1500" dirty="0"/>
                  <a:t>は</a:t>
                </a:r>
                <a:r>
                  <a:rPr lang="en-US" altLang="ja-JP" sz="1500" dirty="0"/>
                  <a:t>0</a:t>
                </a:r>
                <a:r>
                  <a:rPr lang="ja-JP" altLang="en-US" sz="1500" dirty="0"/>
                  <a:t>から</a:t>
                </a:r>
                <a:r>
                  <a:rPr lang="en-US" altLang="ja-JP" sz="1500" dirty="0"/>
                  <a:t>1</a:t>
                </a:r>
                <a:r>
                  <a:rPr lang="ja-JP" altLang="en-US" sz="1500" dirty="0"/>
                  <a:t>の乱数</a:t>
                </a:r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840" y="3324699"/>
                <a:ext cx="2231092" cy="323165"/>
              </a:xfrm>
              <a:prstGeom prst="rect">
                <a:avLst/>
              </a:prstGeom>
              <a:blipFill>
                <a:blip r:embed="rId14"/>
                <a:stretch>
                  <a:fillRect t="-3774" b="-226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楕円 46"/>
          <p:cNvSpPr/>
          <p:nvPr/>
        </p:nvSpPr>
        <p:spPr>
          <a:xfrm>
            <a:off x="923575" y="2875614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8" name="楕円 47"/>
          <p:cNvSpPr/>
          <p:nvPr/>
        </p:nvSpPr>
        <p:spPr>
          <a:xfrm>
            <a:off x="2167372" y="3446505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9" name="楕円 48"/>
          <p:cNvSpPr/>
          <p:nvPr/>
        </p:nvSpPr>
        <p:spPr>
          <a:xfrm>
            <a:off x="670391" y="4440494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50" name="楕円 49"/>
          <p:cNvSpPr/>
          <p:nvPr/>
        </p:nvSpPr>
        <p:spPr>
          <a:xfrm>
            <a:off x="2016987" y="4558934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52" name="楕円 51"/>
          <p:cNvSpPr/>
          <p:nvPr/>
        </p:nvSpPr>
        <p:spPr>
          <a:xfrm>
            <a:off x="1520131" y="3905946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1494644" y="4929745"/>
                <a:ext cx="171548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：最良個体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644" y="4929745"/>
                <a:ext cx="1715483" cy="300082"/>
              </a:xfrm>
              <a:prstGeom prst="rect">
                <a:avLst/>
              </a:prstGeom>
              <a:blipFill>
                <a:blip r:embed="rId15"/>
                <a:stretch>
                  <a:fillRect l="-709" t="-4082" b="-20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楕円 57"/>
          <p:cNvSpPr/>
          <p:nvPr/>
        </p:nvSpPr>
        <p:spPr>
          <a:xfrm>
            <a:off x="1362147" y="5259658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テキスト ボックス 58"/>
              <p:cNvSpPr txBox="1"/>
              <p:nvPr/>
            </p:nvSpPr>
            <p:spPr>
              <a:xfrm>
                <a:off x="1497679" y="5190574"/>
                <a:ext cx="2009902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：生成した個体候補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59" name="テキスト ボックス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679" y="5190574"/>
                <a:ext cx="2009902" cy="300082"/>
              </a:xfrm>
              <a:prstGeom prst="rect">
                <a:avLst/>
              </a:prstGeom>
              <a:blipFill>
                <a:blip r:embed="rId16"/>
                <a:stretch>
                  <a:fillRect l="-912" t="-2000" b="-1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/>
              <p:cNvSpPr txBox="1"/>
              <p:nvPr/>
            </p:nvSpPr>
            <p:spPr>
              <a:xfrm>
                <a:off x="620797" y="2884297"/>
                <a:ext cx="367394" cy="3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テキスト ボックス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" y="2884297"/>
                <a:ext cx="367394" cy="30598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テキスト ボックス 60"/>
              <p:cNvSpPr txBox="1"/>
              <p:nvPr/>
            </p:nvSpPr>
            <p:spPr>
              <a:xfrm>
                <a:off x="679297" y="4160453"/>
                <a:ext cx="367394" cy="3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テキスト ボックス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97" y="4160453"/>
                <a:ext cx="367394" cy="30598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テキスト ボックス 61"/>
              <p:cNvSpPr txBox="1"/>
              <p:nvPr/>
            </p:nvSpPr>
            <p:spPr>
              <a:xfrm>
                <a:off x="1687724" y="4424639"/>
                <a:ext cx="367394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テキスト ボックス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724" y="4424639"/>
                <a:ext cx="367394" cy="30694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テキスト ボックス 62"/>
              <p:cNvSpPr txBox="1"/>
              <p:nvPr/>
            </p:nvSpPr>
            <p:spPr>
              <a:xfrm>
                <a:off x="2257964" y="3200002"/>
                <a:ext cx="367394" cy="305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テキスト ボックス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964" y="3200002"/>
                <a:ext cx="367394" cy="30540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1336434" y="3976474"/>
                <a:ext cx="3673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𝒍𝒐𝒄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434" y="3976474"/>
                <a:ext cx="367394" cy="300082"/>
              </a:xfrm>
              <a:prstGeom prst="rect">
                <a:avLst/>
              </a:prstGeom>
              <a:blipFill>
                <a:blip r:embed="rId21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カギ線コネクタ 67"/>
          <p:cNvCxnSpPr/>
          <p:nvPr/>
        </p:nvCxnSpPr>
        <p:spPr>
          <a:xfrm flipH="1">
            <a:off x="515740" y="2214710"/>
            <a:ext cx="7679648" cy="9525"/>
          </a:xfrm>
          <a:prstGeom prst="bentConnector5">
            <a:avLst>
              <a:gd name="adj1" fmla="val -2233"/>
              <a:gd name="adj2" fmla="val 5167008"/>
              <a:gd name="adj3" fmla="val 105114"/>
            </a:avLst>
          </a:prstGeom>
          <a:ln w="152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正方形/長方形 68"/>
              <p:cNvSpPr/>
              <p:nvPr/>
            </p:nvSpPr>
            <p:spPr>
              <a:xfrm>
                <a:off x="4598074" y="4657044"/>
                <a:ext cx="914289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1350" dirty="0"/>
                  <a:t>次元数</a:t>
                </a:r>
                <a:r>
                  <a:rPr lang="en-US" altLang="ja-JP" sz="1350" dirty="0"/>
                  <a:t>: </a:t>
                </a:r>
                <a14:m>
                  <m:oMath xmlns:m="http://schemas.openxmlformats.org/officeDocument/2006/math">
                    <m:r>
                      <a:rPr lang="en-US" altLang="ja-JP" sz="135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69" name="正方形/長方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074" y="4657044"/>
                <a:ext cx="914289" cy="300082"/>
              </a:xfrm>
              <a:prstGeom prst="rect">
                <a:avLst/>
              </a:prstGeom>
              <a:blipFill>
                <a:blip r:embed="rId22"/>
                <a:stretch>
                  <a:fillRect l="-1333" t="-4082" b="-20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テキスト ボックス 72"/>
              <p:cNvSpPr txBox="1"/>
              <p:nvPr/>
            </p:nvSpPr>
            <p:spPr>
              <a:xfrm>
                <a:off x="1455488" y="3573249"/>
                <a:ext cx="367394" cy="3000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テキスト ボックス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488" y="3573249"/>
                <a:ext cx="367394" cy="30008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正方形/長方形 73"/>
          <p:cNvSpPr/>
          <p:nvPr/>
        </p:nvSpPr>
        <p:spPr>
          <a:xfrm>
            <a:off x="475599" y="2778179"/>
            <a:ext cx="2160000" cy="21600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739752" y="3758360"/>
            <a:ext cx="179169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500" dirty="0"/>
              <a:t>最良個体付近に</a:t>
            </a:r>
            <a:r>
              <a:rPr lang="en-US" altLang="ja-JP" sz="1500" dirty="0"/>
              <a:t/>
            </a:r>
            <a:br>
              <a:rPr lang="en-US" altLang="ja-JP" sz="1500" dirty="0"/>
            </a:br>
            <a:r>
              <a:rPr lang="ja-JP" altLang="en-US" sz="1500" dirty="0"/>
              <a:t>個体候補生成</a:t>
            </a:r>
          </a:p>
        </p:txBody>
      </p:sp>
      <p:sp>
        <p:nvSpPr>
          <p:cNvPr id="75" name="楕円 74"/>
          <p:cNvSpPr/>
          <p:nvPr/>
        </p:nvSpPr>
        <p:spPr>
          <a:xfrm>
            <a:off x="444285" y="4982988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/>
              <p:cNvSpPr txBox="1"/>
              <p:nvPr/>
            </p:nvSpPr>
            <p:spPr>
              <a:xfrm>
                <a:off x="551236" y="4929745"/>
                <a:ext cx="86888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：個体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76" name="テキスト ボックス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36" y="4929745"/>
                <a:ext cx="868883" cy="300082"/>
              </a:xfrm>
              <a:prstGeom prst="rect">
                <a:avLst/>
              </a:prstGeom>
              <a:blipFill>
                <a:blip r:embed="rId24"/>
                <a:stretch>
                  <a:fillRect l="-1399" t="-4082" b="-20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/>
              <p:cNvSpPr txBox="1"/>
              <p:nvPr/>
            </p:nvSpPr>
            <p:spPr>
              <a:xfrm>
                <a:off x="4063684" y="3317497"/>
                <a:ext cx="1851341" cy="309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350" dirty="0"/>
                  <a:t>If </a:t>
                </a:r>
                <a14:m>
                  <m:oMath xmlns:m="http://schemas.openxmlformats.org/officeDocument/2006/math">
                    <m:r>
                      <a:rPr lang="en-US" altLang="ja-JP" sz="1350" i="1">
                        <a:latin typeface="Cambria Math" panose="02040503050406030204" pitchFamily="18" charset="0"/>
                      </a:rPr>
                      <m:t>𝑟𝑎𝑛𝑑</m:t>
                    </m:r>
                    <m:r>
                      <a:rPr lang="en-US" altLang="ja-JP" sz="1350" i="1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altLang="ja-JP" sz="135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77" name="テキスト ボックス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684" y="3317497"/>
                <a:ext cx="1851341" cy="309957"/>
              </a:xfrm>
              <a:prstGeom prst="rect">
                <a:avLst/>
              </a:prstGeom>
              <a:blipFill>
                <a:blip r:embed="rId25"/>
                <a:stretch>
                  <a:fillRect l="-990" t="-1961" b="-156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二等辺三角形 77"/>
          <p:cNvSpPr/>
          <p:nvPr/>
        </p:nvSpPr>
        <p:spPr>
          <a:xfrm>
            <a:off x="1436943" y="3811526"/>
            <a:ext cx="135000" cy="135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79" name="二等辺三角形 78"/>
          <p:cNvSpPr/>
          <p:nvPr/>
        </p:nvSpPr>
        <p:spPr>
          <a:xfrm>
            <a:off x="1358652" y="4992467"/>
            <a:ext cx="135000" cy="135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4" name="タイトル 1"/>
          <p:cNvSpPr txBox="1">
            <a:spLocks/>
          </p:cNvSpPr>
          <p:nvPr/>
        </p:nvSpPr>
        <p:spPr>
          <a:xfrm>
            <a:off x="3048667" y="144881"/>
            <a:ext cx="5874668" cy="946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</a:lstStyle>
          <a:p>
            <a:r>
              <a:rPr lang="en-US" altLang="ja-JP" sz="3200" smtClean="0"/>
              <a:t>Bat Algorithm</a:t>
            </a:r>
            <a:r>
              <a:rPr lang="en-US" altLang="ja-JP" sz="2400" b="0" smtClean="0"/>
              <a:t>[Yang. X.S, 2010]</a:t>
            </a:r>
            <a:endParaRPr lang="ja-JP" altLang="en-US" sz="2400" b="0" dirty="0"/>
          </a:p>
        </p:txBody>
      </p:sp>
      <p:sp>
        <p:nvSpPr>
          <p:cNvPr id="3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</a:p>
        </p:txBody>
      </p:sp>
      <p:pic>
        <p:nvPicPr>
          <p:cNvPr id="37" name="図 3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763" y="5641702"/>
            <a:ext cx="2252346" cy="288000"/>
          </a:xfrm>
          <a:prstGeom prst="rect">
            <a:avLst/>
          </a:prstGeom>
        </p:spPr>
      </p:pic>
      <p:sp>
        <p:nvSpPr>
          <p:cNvPr id="38" name="下矢印 37"/>
          <p:cNvSpPr/>
          <p:nvPr/>
        </p:nvSpPr>
        <p:spPr>
          <a:xfrm>
            <a:off x="5122619" y="5050488"/>
            <a:ext cx="779488" cy="351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574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8" grpId="0" animBg="1"/>
      <p:bldP spid="59" grpId="0"/>
      <p:bldP spid="66" grpId="0"/>
      <p:bldP spid="5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角丸四角形 42"/>
          <p:cNvSpPr/>
          <p:nvPr/>
        </p:nvSpPr>
        <p:spPr>
          <a:xfrm>
            <a:off x="3756591" y="4649132"/>
            <a:ext cx="5166744" cy="6677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25E2-19D9-40EE-AC9E-1CF63AA179A3}" type="slidenum">
              <a:rPr lang="ja-JP" altLang="en-US" sz="1400" smtClean="0"/>
              <a:pPr/>
              <a:t>34</a:t>
            </a:fld>
            <a:endParaRPr lang="ja-JP" altLang="en-US" sz="1400" dirty="0"/>
          </a:p>
        </p:txBody>
      </p:sp>
      <p:graphicFrame>
        <p:nvGraphicFramePr>
          <p:cNvPr id="5" name="コンテンツ プレースホルダー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0370953"/>
              </p:ext>
            </p:extLst>
          </p:nvPr>
        </p:nvGraphicFramePr>
        <p:xfrm>
          <a:off x="257644" y="1894003"/>
          <a:ext cx="7679648" cy="64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3" name="図 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72" y="3321989"/>
            <a:ext cx="3725513" cy="202500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3971357" y="2971248"/>
            <a:ext cx="376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ランダムに新しい個体候補を生成</a:t>
            </a:r>
          </a:p>
        </p:txBody>
      </p:sp>
      <p:sp>
        <p:nvSpPr>
          <p:cNvPr id="34" name="楕円 33"/>
          <p:cNvSpPr/>
          <p:nvPr/>
        </p:nvSpPr>
        <p:spPr>
          <a:xfrm>
            <a:off x="927656" y="2873418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35" name="楕円 34"/>
          <p:cNvSpPr/>
          <p:nvPr/>
        </p:nvSpPr>
        <p:spPr>
          <a:xfrm>
            <a:off x="2171453" y="3444309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36" name="楕円 35"/>
          <p:cNvSpPr/>
          <p:nvPr/>
        </p:nvSpPr>
        <p:spPr>
          <a:xfrm>
            <a:off x="674471" y="4438298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37" name="楕円 36"/>
          <p:cNvSpPr/>
          <p:nvPr/>
        </p:nvSpPr>
        <p:spPr>
          <a:xfrm>
            <a:off x="2021068" y="4556738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39" name="楕円 38"/>
          <p:cNvSpPr/>
          <p:nvPr/>
        </p:nvSpPr>
        <p:spPr>
          <a:xfrm>
            <a:off x="1905486" y="2895306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852612" y="3147886"/>
            <a:ext cx="138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500" dirty="0"/>
              <a:t>ランダムに</a:t>
            </a:r>
            <a:r>
              <a:rPr lang="en-US" altLang="ja-JP" sz="1500"/>
              <a:t/>
            </a:r>
            <a:br>
              <a:rPr lang="en-US" altLang="ja-JP" sz="1500"/>
            </a:br>
            <a:r>
              <a:rPr lang="ja-JP" altLang="en-US" sz="1500" dirty="0"/>
              <a:t>個体候補生成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620797" y="2884297"/>
                <a:ext cx="367394" cy="3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" y="2884297"/>
                <a:ext cx="367394" cy="30598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/>
              <p:cNvSpPr txBox="1"/>
              <p:nvPr/>
            </p:nvSpPr>
            <p:spPr>
              <a:xfrm>
                <a:off x="679297" y="4160453"/>
                <a:ext cx="367394" cy="3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97" y="4160453"/>
                <a:ext cx="367394" cy="3059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1687724" y="4424639"/>
                <a:ext cx="367394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724" y="4424639"/>
                <a:ext cx="367394" cy="3069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/>
              <p:cNvSpPr txBox="1"/>
              <p:nvPr/>
            </p:nvSpPr>
            <p:spPr>
              <a:xfrm>
                <a:off x="2257964" y="3200002"/>
                <a:ext cx="367394" cy="305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964" y="3200002"/>
                <a:ext cx="367394" cy="3054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/>
              <p:cNvSpPr txBox="1"/>
              <p:nvPr/>
            </p:nvSpPr>
            <p:spPr>
              <a:xfrm>
                <a:off x="1453781" y="3590452"/>
                <a:ext cx="3673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781" y="3590452"/>
                <a:ext cx="367394" cy="30008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テキスト ボックス 60"/>
              <p:cNvSpPr txBox="1"/>
              <p:nvPr/>
            </p:nvSpPr>
            <p:spPr>
              <a:xfrm>
                <a:off x="1494644" y="4929745"/>
                <a:ext cx="171548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：最良個体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61" name="テキスト ボックス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644" y="4929745"/>
                <a:ext cx="1715483" cy="300082"/>
              </a:xfrm>
              <a:prstGeom prst="rect">
                <a:avLst/>
              </a:prstGeom>
              <a:blipFill>
                <a:blip r:embed="rId16"/>
                <a:stretch>
                  <a:fillRect l="-709" t="-4082" b="-20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楕円 61"/>
          <p:cNvSpPr/>
          <p:nvPr/>
        </p:nvSpPr>
        <p:spPr>
          <a:xfrm>
            <a:off x="1362147" y="5259658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テキスト ボックス 62"/>
              <p:cNvSpPr txBox="1"/>
              <p:nvPr/>
            </p:nvSpPr>
            <p:spPr>
              <a:xfrm>
                <a:off x="1497679" y="5190574"/>
                <a:ext cx="2181352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：生成した個体候補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𝑟𝑛𝑑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63" name="テキスト ボックス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679" y="5190574"/>
                <a:ext cx="2181352" cy="300082"/>
              </a:xfrm>
              <a:prstGeom prst="rect">
                <a:avLst/>
              </a:prstGeom>
              <a:blipFill>
                <a:blip r:embed="rId17"/>
                <a:stretch>
                  <a:fillRect l="-838" t="-2000" b="-1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テキスト ボックス 63"/>
              <p:cNvSpPr txBox="1"/>
              <p:nvPr/>
            </p:nvSpPr>
            <p:spPr>
              <a:xfrm>
                <a:off x="2008456" y="2706183"/>
                <a:ext cx="3673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𝒓𝒏𝒅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テキスト ボックス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56" y="2706183"/>
                <a:ext cx="367394" cy="300082"/>
              </a:xfrm>
              <a:prstGeom prst="rect">
                <a:avLst/>
              </a:prstGeom>
              <a:blipFill>
                <a:blip r:embed="rId18"/>
                <a:stretch>
                  <a:fillRect r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/>
              <p:cNvSpPr txBox="1"/>
              <p:nvPr/>
            </p:nvSpPr>
            <p:spPr>
              <a:xfrm>
                <a:off x="6802093" y="3707097"/>
                <a:ext cx="1865664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解空間</a:t>
                </a:r>
                <a14:m>
                  <m:oMath xmlns:m="http://schemas.openxmlformats.org/officeDocument/2006/math">
                    <m:r>
                      <a:rPr lang="ja-JP" altLang="en-US" sz="1350" i="1">
                        <a:latin typeface="Cambria Math" panose="02040503050406030204" pitchFamily="18" charset="0"/>
                      </a:rPr>
                      <m:t>の上限</m:t>
                    </m:r>
                    <m:r>
                      <a:rPr lang="en-US" altLang="ja-JP" sz="1350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𝑢𝑏</m:t>
                        </m:r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altLang="ja-JP" sz="1350" dirty="0"/>
              </a:p>
              <a:p>
                <a:r>
                  <a:rPr lang="ja-JP" altLang="en-US" sz="1350" dirty="0"/>
                  <a:t>解空間の下限</a:t>
                </a:r>
                <a:r>
                  <a:rPr lang="en-US" altLang="ja-JP" sz="13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𝑙𝑏</m:t>
                        </m:r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altLang="ja-JP" sz="1350" dirty="0"/>
              </a:p>
              <a:p>
                <a:r>
                  <a:rPr lang="ja-JP" altLang="en-US" sz="1350" dirty="0"/>
                  <a:t>次元数</a:t>
                </a:r>
                <a:r>
                  <a:rPr lang="en-US" altLang="ja-JP" sz="1350" dirty="0"/>
                  <a:t>: </a:t>
                </a:r>
                <a14:m>
                  <m:oMath xmlns:m="http://schemas.openxmlformats.org/officeDocument/2006/math">
                    <m:r>
                      <a:rPr lang="en-US" altLang="ja-JP" sz="135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65" name="テキスト ボックス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093" y="3707097"/>
                <a:ext cx="1865664" cy="715581"/>
              </a:xfrm>
              <a:prstGeom prst="rect">
                <a:avLst/>
              </a:prstGeom>
              <a:blipFill>
                <a:blip r:embed="rId19"/>
                <a:stretch>
                  <a:fillRect l="-980" t="-847" b="-67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矢印コネクタ 66"/>
          <p:cNvCxnSpPr/>
          <p:nvPr/>
        </p:nvCxnSpPr>
        <p:spPr>
          <a:xfrm>
            <a:off x="2358736" y="4785281"/>
            <a:ext cx="287282" cy="0"/>
          </a:xfrm>
          <a:prstGeom prst="straightConnector1">
            <a:avLst/>
          </a:prstGeom>
          <a:ln w="28575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/>
          <p:cNvCxnSpPr/>
          <p:nvPr/>
        </p:nvCxnSpPr>
        <p:spPr>
          <a:xfrm flipH="1">
            <a:off x="454690" y="4768049"/>
            <a:ext cx="287282" cy="0"/>
          </a:xfrm>
          <a:prstGeom prst="straightConnector1">
            <a:avLst/>
          </a:prstGeom>
          <a:ln w="28575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テキスト ボックス 68"/>
              <p:cNvSpPr txBox="1"/>
              <p:nvPr/>
            </p:nvSpPr>
            <p:spPr>
              <a:xfrm>
                <a:off x="2678234" y="4619401"/>
                <a:ext cx="3673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𝒖𝒃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テキスト ボックス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234" y="4619401"/>
                <a:ext cx="367394" cy="300082"/>
              </a:xfrm>
              <a:prstGeom prst="rect">
                <a:avLst/>
              </a:prstGeom>
              <a:blipFill>
                <a:blip r:embed="rId20"/>
                <a:stretch>
                  <a:fillRect r="-49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/>
              <p:cNvSpPr txBox="1"/>
              <p:nvPr/>
            </p:nvSpPr>
            <p:spPr>
              <a:xfrm>
                <a:off x="121890" y="4845045"/>
                <a:ext cx="3673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𝒍𝒃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テキスト ボックス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90" y="4845045"/>
                <a:ext cx="367394" cy="30008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グループ化 72"/>
          <p:cNvGrpSpPr/>
          <p:nvPr/>
        </p:nvGrpSpPr>
        <p:grpSpPr>
          <a:xfrm rot="16200000">
            <a:off x="-744965" y="3866322"/>
            <a:ext cx="2149368" cy="8"/>
            <a:chOff x="4873453" y="4871590"/>
            <a:chExt cx="2865824" cy="11"/>
          </a:xfrm>
        </p:grpSpPr>
        <p:cxnSp>
          <p:nvCxnSpPr>
            <p:cNvPr id="71" name="直線矢印コネクタ 70"/>
            <p:cNvCxnSpPr/>
            <p:nvPr/>
          </p:nvCxnSpPr>
          <p:spPr>
            <a:xfrm>
              <a:off x="7356235" y="4871601"/>
              <a:ext cx="383042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矢印コネクタ 71"/>
            <p:cNvCxnSpPr/>
            <p:nvPr/>
          </p:nvCxnSpPr>
          <p:spPr>
            <a:xfrm flipH="1">
              <a:off x="4873453" y="4871590"/>
              <a:ext cx="383042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/>
              <p:cNvSpPr txBox="1"/>
              <p:nvPr/>
            </p:nvSpPr>
            <p:spPr>
              <a:xfrm>
                <a:off x="103396" y="3029188"/>
                <a:ext cx="3673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𝒖𝒃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テキスト ボックス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6" y="3029188"/>
                <a:ext cx="367394" cy="300082"/>
              </a:xfrm>
              <a:prstGeom prst="rect">
                <a:avLst/>
              </a:prstGeom>
              <a:blipFill>
                <a:blip r:embed="rId20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カギ線コネクタ 74"/>
          <p:cNvCxnSpPr/>
          <p:nvPr/>
        </p:nvCxnSpPr>
        <p:spPr>
          <a:xfrm flipH="1">
            <a:off x="515740" y="2214710"/>
            <a:ext cx="7679648" cy="9525"/>
          </a:xfrm>
          <a:prstGeom prst="bentConnector5">
            <a:avLst>
              <a:gd name="adj1" fmla="val -2233"/>
              <a:gd name="adj2" fmla="val 5167008"/>
              <a:gd name="adj3" fmla="val 105114"/>
            </a:avLst>
          </a:prstGeom>
          <a:ln w="152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正方形/長方形 77"/>
          <p:cNvSpPr/>
          <p:nvPr/>
        </p:nvSpPr>
        <p:spPr>
          <a:xfrm>
            <a:off x="475599" y="2778179"/>
            <a:ext cx="2160000" cy="21600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79" name="楕円 78"/>
          <p:cNvSpPr/>
          <p:nvPr/>
        </p:nvSpPr>
        <p:spPr>
          <a:xfrm>
            <a:off x="444285" y="4982988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/>
              <p:cNvSpPr txBox="1"/>
              <p:nvPr/>
            </p:nvSpPr>
            <p:spPr>
              <a:xfrm>
                <a:off x="551236" y="4929745"/>
                <a:ext cx="86888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：個体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80" name="テキスト ボックス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36" y="4929745"/>
                <a:ext cx="868883" cy="300082"/>
              </a:xfrm>
              <a:prstGeom prst="rect">
                <a:avLst/>
              </a:prstGeom>
              <a:blipFill>
                <a:blip r:embed="rId22"/>
                <a:stretch>
                  <a:fillRect l="-1399" t="-4082" b="-20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二等辺三角形 80"/>
          <p:cNvSpPr/>
          <p:nvPr/>
        </p:nvSpPr>
        <p:spPr>
          <a:xfrm>
            <a:off x="1436943" y="3811526"/>
            <a:ext cx="135000" cy="135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82" name="二等辺三角形 81"/>
          <p:cNvSpPr/>
          <p:nvPr/>
        </p:nvSpPr>
        <p:spPr>
          <a:xfrm>
            <a:off x="1358652" y="4992467"/>
            <a:ext cx="135000" cy="135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8" name="タイトル 1 1"/>
          <p:cNvSpPr txBox="1">
            <a:spLocks/>
          </p:cNvSpPr>
          <p:nvPr/>
        </p:nvSpPr>
        <p:spPr>
          <a:xfrm>
            <a:off x="3048667" y="144881"/>
            <a:ext cx="5874668" cy="946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</a:lstStyle>
          <a:p>
            <a:r>
              <a:rPr lang="en-US" altLang="ja-JP" sz="3200" smtClean="0"/>
              <a:t>Bat Algorithm</a:t>
            </a:r>
            <a:r>
              <a:rPr lang="en-US" altLang="ja-JP" sz="2400" b="0" smtClean="0"/>
              <a:t>[Yang. X.S, 2010]</a:t>
            </a:r>
            <a:endParaRPr lang="ja-JP" altLang="en-US" sz="2400" b="0" dirty="0"/>
          </a:p>
        </p:txBody>
      </p:sp>
      <p:sp>
        <p:nvSpPr>
          <p:cNvPr id="41" name="タイトル 1 2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</a:p>
        </p:txBody>
      </p:sp>
      <p:pic>
        <p:nvPicPr>
          <p:cNvPr id="6" name="図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674" y="4885301"/>
            <a:ext cx="4694083" cy="259826"/>
          </a:xfrm>
          <a:prstGeom prst="rect">
            <a:avLst/>
          </a:prstGeom>
        </p:spPr>
      </p:pic>
      <p:sp>
        <p:nvSpPr>
          <p:cNvPr id="44" name="下矢印 43"/>
          <p:cNvSpPr/>
          <p:nvPr/>
        </p:nvSpPr>
        <p:spPr>
          <a:xfrm>
            <a:off x="4768453" y="4221863"/>
            <a:ext cx="779488" cy="351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268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62" grpId="0" animBg="1"/>
      <p:bldP spid="63" grpId="0"/>
      <p:bldP spid="6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角丸四角形吹き出し 127"/>
          <p:cNvSpPr/>
          <p:nvPr/>
        </p:nvSpPr>
        <p:spPr>
          <a:xfrm>
            <a:off x="4097467" y="4486731"/>
            <a:ext cx="4344449" cy="1309157"/>
          </a:xfrm>
          <a:prstGeom prst="wedgeRoundRectCallout">
            <a:avLst>
              <a:gd name="adj1" fmla="val -39580"/>
              <a:gd name="adj2" fmla="val -59864"/>
              <a:gd name="adj3" fmla="val 16667"/>
            </a:avLst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25E2-19D9-40EE-AC9E-1CF63AA179A3}" type="slidenum">
              <a:rPr lang="ja-JP" altLang="en-US" sz="1400" smtClean="0"/>
              <a:pPr/>
              <a:t>35</a:t>
            </a:fld>
            <a:endParaRPr lang="ja-JP" altLang="en-US" sz="1400" dirty="0"/>
          </a:p>
        </p:txBody>
      </p:sp>
      <p:graphicFrame>
        <p:nvGraphicFramePr>
          <p:cNvPr id="5" name="コンテンツ プレースホルダー 5"/>
          <p:cNvGraphicFramePr>
            <a:graphicFrameLocks/>
          </p:cNvGraphicFramePr>
          <p:nvPr>
            <p:extLst/>
          </p:nvPr>
        </p:nvGraphicFramePr>
        <p:xfrm>
          <a:off x="257644" y="1894003"/>
          <a:ext cx="7679648" cy="64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13" name="図 1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18" y="3056292"/>
            <a:ext cx="4955798" cy="216000"/>
          </a:xfrm>
          <a:prstGeom prst="rect">
            <a:avLst/>
          </a:prstGeom>
        </p:spPr>
      </p:pic>
      <p:grpSp>
        <p:nvGrpSpPr>
          <p:cNvPr id="116" name="グループ化 115"/>
          <p:cNvGrpSpPr/>
          <p:nvPr/>
        </p:nvGrpSpPr>
        <p:grpSpPr>
          <a:xfrm>
            <a:off x="4098258" y="3413892"/>
            <a:ext cx="1084973" cy="323165"/>
            <a:chOff x="5464344" y="3408854"/>
            <a:chExt cx="1446630" cy="430886"/>
          </a:xfrm>
        </p:grpSpPr>
        <p:sp>
          <p:nvSpPr>
            <p:cNvPr id="25" name="テキスト ボックス 24"/>
            <p:cNvSpPr txBox="1"/>
            <p:nvPr/>
          </p:nvSpPr>
          <p:spPr>
            <a:xfrm>
              <a:off x="5843234" y="3408854"/>
              <a:ext cx="1067740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500" dirty="0"/>
                <a:t>を更新</a:t>
              </a:r>
            </a:p>
          </p:txBody>
        </p:sp>
        <p:pic>
          <p:nvPicPr>
            <p:cNvPr id="115" name="図 11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4344" y="3500909"/>
              <a:ext cx="397426" cy="180000"/>
            </a:xfrm>
            <a:prstGeom prst="rect">
              <a:avLst/>
            </a:prstGeom>
          </p:spPr>
        </p:pic>
      </p:grpSp>
      <p:pic>
        <p:nvPicPr>
          <p:cNvPr id="107" name="図 10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17" y="4519172"/>
            <a:ext cx="453601" cy="148680"/>
          </a:xfrm>
          <a:prstGeom prst="rect">
            <a:avLst/>
          </a:prstGeom>
        </p:spPr>
      </p:pic>
      <p:cxnSp>
        <p:nvCxnSpPr>
          <p:cNvPr id="38" name="カギ線コネクタ 37"/>
          <p:cNvCxnSpPr/>
          <p:nvPr/>
        </p:nvCxnSpPr>
        <p:spPr>
          <a:xfrm flipH="1">
            <a:off x="515740" y="2214710"/>
            <a:ext cx="7679648" cy="9525"/>
          </a:xfrm>
          <a:prstGeom prst="bentConnector5">
            <a:avLst>
              <a:gd name="adj1" fmla="val -2233"/>
              <a:gd name="adj2" fmla="val 5167008"/>
              <a:gd name="adj3" fmla="val 105114"/>
            </a:avLst>
          </a:prstGeom>
          <a:ln w="152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楕円 57"/>
          <p:cNvSpPr/>
          <p:nvPr/>
        </p:nvSpPr>
        <p:spPr>
          <a:xfrm>
            <a:off x="923575" y="2875614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59" name="楕円 58"/>
          <p:cNvSpPr/>
          <p:nvPr/>
        </p:nvSpPr>
        <p:spPr>
          <a:xfrm>
            <a:off x="2167372" y="3446505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60" name="楕円 59"/>
          <p:cNvSpPr/>
          <p:nvPr/>
        </p:nvSpPr>
        <p:spPr>
          <a:xfrm>
            <a:off x="670391" y="4440494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61" name="楕円 60"/>
          <p:cNvSpPr/>
          <p:nvPr/>
        </p:nvSpPr>
        <p:spPr>
          <a:xfrm>
            <a:off x="2016987" y="4558934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63" name="楕円 62"/>
          <p:cNvSpPr/>
          <p:nvPr/>
        </p:nvSpPr>
        <p:spPr>
          <a:xfrm>
            <a:off x="1520131" y="3905946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65" name="楕円 64"/>
          <p:cNvSpPr/>
          <p:nvPr/>
        </p:nvSpPr>
        <p:spPr>
          <a:xfrm>
            <a:off x="444285" y="4982988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テキスト ボックス 66"/>
              <p:cNvSpPr txBox="1"/>
              <p:nvPr/>
            </p:nvSpPr>
            <p:spPr>
              <a:xfrm>
                <a:off x="551236" y="4929745"/>
                <a:ext cx="86888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：個体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67" name="テキスト ボックス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36" y="4929745"/>
                <a:ext cx="868883" cy="300082"/>
              </a:xfrm>
              <a:prstGeom prst="rect">
                <a:avLst/>
              </a:prstGeom>
              <a:blipFill>
                <a:blip r:embed="rId17"/>
                <a:stretch>
                  <a:fillRect l="-1399" t="-4082" b="-20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1494644" y="4929745"/>
                <a:ext cx="171548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：最良個体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644" y="4929745"/>
                <a:ext cx="1715483" cy="300082"/>
              </a:xfrm>
              <a:prstGeom prst="rect">
                <a:avLst/>
              </a:prstGeom>
              <a:blipFill>
                <a:blip r:embed="rId18"/>
                <a:stretch>
                  <a:fillRect l="-709" t="-4082" b="-20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楕円 68"/>
          <p:cNvSpPr/>
          <p:nvPr/>
        </p:nvSpPr>
        <p:spPr>
          <a:xfrm>
            <a:off x="1362147" y="5259658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1497680" y="5190574"/>
            <a:ext cx="18656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350" dirty="0"/>
              <a:t>：生成した個体候補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/>
              <p:cNvSpPr txBox="1"/>
              <p:nvPr/>
            </p:nvSpPr>
            <p:spPr>
              <a:xfrm>
                <a:off x="620797" y="2884297"/>
                <a:ext cx="367394" cy="3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テキスト ボックス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" y="2884297"/>
                <a:ext cx="367394" cy="30598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テキスト ボックス 71"/>
              <p:cNvSpPr txBox="1"/>
              <p:nvPr/>
            </p:nvSpPr>
            <p:spPr>
              <a:xfrm>
                <a:off x="679297" y="4160453"/>
                <a:ext cx="367394" cy="3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テキスト ボックス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97" y="4160453"/>
                <a:ext cx="367394" cy="30598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テキスト ボックス 72"/>
              <p:cNvSpPr txBox="1"/>
              <p:nvPr/>
            </p:nvSpPr>
            <p:spPr>
              <a:xfrm>
                <a:off x="1687724" y="4424639"/>
                <a:ext cx="367394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テキスト ボックス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724" y="4424639"/>
                <a:ext cx="367394" cy="3069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/>
              <p:cNvSpPr txBox="1"/>
              <p:nvPr/>
            </p:nvSpPr>
            <p:spPr>
              <a:xfrm>
                <a:off x="2257964" y="3200002"/>
                <a:ext cx="367394" cy="305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テキスト ボックス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964" y="3200002"/>
                <a:ext cx="367394" cy="30540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テキスト ボックス 74"/>
              <p:cNvSpPr txBox="1"/>
              <p:nvPr/>
            </p:nvSpPr>
            <p:spPr>
              <a:xfrm>
                <a:off x="1428999" y="3546802"/>
                <a:ext cx="3673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テキスト ボックス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999" y="3546802"/>
                <a:ext cx="367394" cy="30008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楕円 76"/>
          <p:cNvSpPr/>
          <p:nvPr/>
        </p:nvSpPr>
        <p:spPr>
          <a:xfrm>
            <a:off x="1905486" y="2895306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78" name="楕円 77"/>
          <p:cNvSpPr/>
          <p:nvPr/>
        </p:nvSpPr>
        <p:spPr>
          <a:xfrm>
            <a:off x="1114883" y="3162622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/>
              <p:cNvSpPr txBox="1"/>
              <p:nvPr/>
            </p:nvSpPr>
            <p:spPr>
              <a:xfrm>
                <a:off x="1253246" y="3062044"/>
                <a:ext cx="367394" cy="314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テキスト ボックス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46" y="3062044"/>
                <a:ext cx="367394" cy="314638"/>
              </a:xfrm>
              <a:prstGeom prst="rect">
                <a:avLst/>
              </a:prstGeom>
              <a:blipFill>
                <a:blip r:embed="rId24"/>
                <a:stretch>
                  <a:fillRect r="-2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/>
              <p:cNvSpPr txBox="1"/>
              <p:nvPr/>
            </p:nvSpPr>
            <p:spPr>
              <a:xfrm>
                <a:off x="2008456" y="2706183"/>
                <a:ext cx="3673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𝒓𝒏𝒅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テキスト ボックス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56" y="2706183"/>
                <a:ext cx="367394" cy="300082"/>
              </a:xfrm>
              <a:prstGeom prst="rect">
                <a:avLst/>
              </a:prstGeom>
              <a:blipFill>
                <a:blip r:embed="rId25"/>
                <a:stretch>
                  <a:fillRect r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テキスト ボックス 80"/>
              <p:cNvSpPr txBox="1"/>
              <p:nvPr/>
            </p:nvSpPr>
            <p:spPr>
              <a:xfrm>
                <a:off x="1336434" y="3976474"/>
                <a:ext cx="3673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𝒍𝒐𝒄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1" name="テキスト ボックス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434" y="3976474"/>
                <a:ext cx="367394" cy="300082"/>
              </a:xfrm>
              <a:prstGeom prst="rect">
                <a:avLst/>
              </a:prstGeom>
              <a:blipFill>
                <a:blip r:embed="rId26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5" name="図 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89" y="4097614"/>
            <a:ext cx="1931428" cy="222857"/>
          </a:xfrm>
          <a:prstGeom prst="rect">
            <a:avLst/>
          </a:prstGeom>
        </p:spPr>
      </p:pic>
      <p:pic>
        <p:nvPicPr>
          <p:cNvPr id="86" name="図 8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89" y="3776601"/>
            <a:ext cx="963428" cy="222857"/>
          </a:xfrm>
          <a:prstGeom prst="rect">
            <a:avLst/>
          </a:prstGeom>
        </p:spPr>
      </p:pic>
      <p:sp>
        <p:nvSpPr>
          <p:cNvPr id="105" name="正方形/長方形 104"/>
          <p:cNvSpPr/>
          <p:nvPr/>
        </p:nvSpPr>
        <p:spPr>
          <a:xfrm>
            <a:off x="475599" y="2778179"/>
            <a:ext cx="2160000" cy="21600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1939830" y="3762984"/>
            <a:ext cx="1440235" cy="55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500" dirty="0"/>
              <a:t>3</a:t>
            </a:r>
            <a:r>
              <a:rPr lang="ja-JP" altLang="en-US" sz="1500" dirty="0" err="1"/>
              <a:t>つの</a:t>
            </a:r>
            <a:r>
              <a:rPr lang="ja-JP" altLang="en-US" sz="1500" dirty="0"/>
              <a:t>個体候補の中から選択</a:t>
            </a:r>
          </a:p>
        </p:txBody>
      </p:sp>
      <p:sp>
        <p:nvSpPr>
          <p:cNvPr id="108" name="二等辺三角形 107"/>
          <p:cNvSpPr/>
          <p:nvPr/>
        </p:nvSpPr>
        <p:spPr>
          <a:xfrm>
            <a:off x="1436943" y="3811526"/>
            <a:ext cx="135000" cy="135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09" name="二等辺三角形 108"/>
          <p:cNvSpPr/>
          <p:nvPr/>
        </p:nvSpPr>
        <p:spPr>
          <a:xfrm>
            <a:off x="1358652" y="4992467"/>
            <a:ext cx="135000" cy="135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pic>
        <p:nvPicPr>
          <p:cNvPr id="117" name="図 1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813" y="3821789"/>
            <a:ext cx="964571" cy="166857"/>
          </a:xfrm>
          <a:prstGeom prst="rect">
            <a:avLst/>
          </a:prstGeom>
        </p:spPr>
      </p:pic>
      <p:sp>
        <p:nvSpPr>
          <p:cNvPr id="118" name="テキスト ボックス 117"/>
          <p:cNvSpPr txBox="1"/>
          <p:nvPr/>
        </p:nvSpPr>
        <p:spPr>
          <a:xfrm>
            <a:off x="6274154" y="3767446"/>
            <a:ext cx="10858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350" dirty="0"/>
              <a:t>減衰係数：</a:t>
            </a:r>
          </a:p>
        </p:txBody>
      </p:sp>
      <p:cxnSp>
        <p:nvCxnSpPr>
          <p:cNvPr id="120" name="直線矢印コネクタ 119"/>
          <p:cNvCxnSpPr/>
          <p:nvPr/>
        </p:nvCxnSpPr>
        <p:spPr>
          <a:xfrm rot="-60000" flipV="1">
            <a:off x="4295727" y="4552996"/>
            <a:ext cx="14288" cy="1090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1" name="直線矢印コネクタ 120"/>
          <p:cNvCxnSpPr/>
          <p:nvPr/>
        </p:nvCxnSpPr>
        <p:spPr>
          <a:xfrm rot="5340000" flipV="1">
            <a:off x="4825051" y="5105585"/>
            <a:ext cx="14288" cy="1090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3" name="フリーフォーム 122"/>
          <p:cNvSpPr/>
          <p:nvPr/>
        </p:nvSpPr>
        <p:spPr>
          <a:xfrm>
            <a:off x="4317845" y="4730756"/>
            <a:ext cx="1028700" cy="828675"/>
          </a:xfrm>
          <a:custGeom>
            <a:avLst/>
            <a:gdLst>
              <a:gd name="connsiteX0" fmla="*/ 0 w 1371600"/>
              <a:gd name="connsiteY0" fmla="*/ 0 h 1104900"/>
              <a:gd name="connsiteX1" fmla="*/ 419100 w 1371600"/>
              <a:gd name="connsiteY1" fmla="*/ 828675 h 1104900"/>
              <a:gd name="connsiteX2" fmla="*/ 1371600 w 1371600"/>
              <a:gd name="connsiteY2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1104900">
                <a:moveTo>
                  <a:pt x="0" y="0"/>
                </a:moveTo>
                <a:cubicBezTo>
                  <a:pt x="95250" y="322262"/>
                  <a:pt x="190500" y="644525"/>
                  <a:pt x="419100" y="828675"/>
                </a:cubicBezTo>
                <a:cubicBezTo>
                  <a:pt x="647700" y="1012825"/>
                  <a:pt x="1160463" y="1104900"/>
                  <a:pt x="1371600" y="110490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cxnSp>
        <p:nvCxnSpPr>
          <p:cNvPr id="124" name="直線矢印コネクタ 123"/>
          <p:cNvCxnSpPr/>
          <p:nvPr/>
        </p:nvCxnSpPr>
        <p:spPr>
          <a:xfrm rot="-60000" flipV="1">
            <a:off x="6545107" y="4577318"/>
            <a:ext cx="14288" cy="1090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5" name="直線矢印コネクタ 124"/>
          <p:cNvCxnSpPr/>
          <p:nvPr/>
        </p:nvCxnSpPr>
        <p:spPr>
          <a:xfrm rot="5340000" flipV="1">
            <a:off x="7074431" y="5129906"/>
            <a:ext cx="14288" cy="1090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/>
              <p:cNvSpPr txBox="1"/>
              <p:nvPr/>
            </p:nvSpPr>
            <p:spPr>
              <a:xfrm>
                <a:off x="5417615" y="5530493"/>
                <a:ext cx="12125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35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ja-JP" alt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6" name="テキスト ボックス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615" y="5530493"/>
                <a:ext cx="121252" cy="207749"/>
              </a:xfrm>
              <a:prstGeom prst="rect">
                <a:avLst/>
              </a:prstGeom>
              <a:blipFill>
                <a:blip r:embed="rId30"/>
                <a:stretch>
                  <a:fillRect l="-25000" r="-15000" b="-5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/>
              <p:cNvSpPr txBox="1"/>
              <p:nvPr/>
            </p:nvSpPr>
            <p:spPr>
              <a:xfrm>
                <a:off x="7709274" y="5543564"/>
                <a:ext cx="12125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35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ja-JP" alt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274" y="5543564"/>
                <a:ext cx="121252" cy="207749"/>
              </a:xfrm>
              <a:prstGeom prst="rect">
                <a:avLst/>
              </a:prstGeom>
              <a:blipFill>
                <a:blip r:embed="rId30"/>
                <a:stretch>
                  <a:fillRect l="-25000" r="-15000" b="-5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テキスト ボックス 129"/>
              <p:cNvSpPr txBox="1"/>
              <p:nvPr/>
            </p:nvSpPr>
            <p:spPr>
              <a:xfrm>
                <a:off x="4532726" y="4806911"/>
                <a:ext cx="85523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ja-JP" altLang="en-US" sz="1350" dirty="0">
                    <a:solidFill>
                      <a:srgbClr val="FF0000"/>
                    </a:solidFill>
                  </a:rPr>
                  <a:t>ラウドネス</a:t>
                </a:r>
                <a:r>
                  <a:rPr lang="en-US" altLang="ja-JP" sz="1350" dirty="0">
                    <a:solidFill>
                      <a:srgbClr val="FF0000"/>
                    </a:solidFill>
                  </a:rPr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ja-JP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ja-JP" alt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テキスト ボックス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726" y="4806911"/>
                <a:ext cx="855234" cy="207749"/>
              </a:xfrm>
              <a:prstGeom prst="rect">
                <a:avLst/>
              </a:prstGeom>
              <a:blipFill>
                <a:blip r:embed="rId31"/>
                <a:stretch>
                  <a:fillRect l="-12857" t="-26471" r="-1429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テキスト ボックス 130"/>
              <p:cNvSpPr txBox="1"/>
              <p:nvPr/>
            </p:nvSpPr>
            <p:spPr>
              <a:xfrm>
                <a:off x="6817078" y="4574267"/>
                <a:ext cx="104496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ja-JP" altLang="en-US" sz="1350" dirty="0">
                    <a:solidFill>
                      <a:schemeClr val="accent2"/>
                    </a:solidFill>
                  </a:rPr>
                  <a:t>パルスレート</a:t>
                </a:r>
                <a14:m>
                  <m:oMath xmlns:m="http://schemas.openxmlformats.org/officeDocument/2006/math">
                    <m:r>
                      <a:rPr lang="en-US" altLang="ja-JP" sz="135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ja-JP" sz="135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35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ja-JP" sz="135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ja-JP" altLang="en-US" sz="135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31" name="テキスト ボックス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078" y="4574267"/>
                <a:ext cx="1044966" cy="207749"/>
              </a:xfrm>
              <a:prstGeom prst="rect">
                <a:avLst/>
              </a:prstGeom>
              <a:blipFill>
                <a:blip r:embed="rId32"/>
                <a:stretch>
                  <a:fillRect l="-9884" t="-26471" r="-1744" b="-5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フリーフォーム 135"/>
          <p:cNvSpPr/>
          <p:nvPr/>
        </p:nvSpPr>
        <p:spPr>
          <a:xfrm>
            <a:off x="6535589" y="4813004"/>
            <a:ext cx="1007269" cy="800100"/>
          </a:xfrm>
          <a:custGeom>
            <a:avLst/>
            <a:gdLst>
              <a:gd name="connsiteX0" fmla="*/ 0 w 1343025"/>
              <a:gd name="connsiteY0" fmla="*/ 1066800 h 1066800"/>
              <a:gd name="connsiteX1" fmla="*/ 942975 w 1343025"/>
              <a:gd name="connsiteY1" fmla="*/ 714375 h 1066800"/>
              <a:gd name="connsiteX2" fmla="*/ 1343025 w 1343025"/>
              <a:gd name="connsiteY2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3025" h="1066800">
                <a:moveTo>
                  <a:pt x="0" y="1066800"/>
                </a:moveTo>
                <a:cubicBezTo>
                  <a:pt x="359569" y="979487"/>
                  <a:pt x="719138" y="892175"/>
                  <a:pt x="942975" y="714375"/>
                </a:cubicBezTo>
                <a:cubicBezTo>
                  <a:pt x="1166813" y="536575"/>
                  <a:pt x="1254919" y="268287"/>
                  <a:pt x="1343025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37" name="テキスト ボックス 136"/>
          <p:cNvSpPr txBox="1"/>
          <p:nvPr/>
        </p:nvSpPr>
        <p:spPr>
          <a:xfrm>
            <a:off x="4875129" y="5159730"/>
            <a:ext cx="14085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350" dirty="0"/>
              <a:t>評価頻度を減少</a:t>
            </a:r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7512165" y="4997035"/>
            <a:ext cx="9297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350" dirty="0"/>
              <a:t>局所探索を制限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200261" y="4184942"/>
            <a:ext cx="2471446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accent5"/>
                </a:solidFill>
              </a:rPr>
              <a:t>収束性能を高める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4" name="タイトル 1"/>
          <p:cNvSpPr txBox="1">
            <a:spLocks/>
          </p:cNvSpPr>
          <p:nvPr/>
        </p:nvSpPr>
        <p:spPr>
          <a:xfrm>
            <a:off x="3048667" y="144881"/>
            <a:ext cx="5874668" cy="946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</a:lstStyle>
          <a:p>
            <a:r>
              <a:rPr lang="en-US" altLang="ja-JP" sz="3200" smtClean="0"/>
              <a:t>Bat Algorithm</a:t>
            </a:r>
            <a:r>
              <a:rPr lang="en-US" altLang="ja-JP" sz="2400" b="0" smtClean="0"/>
              <a:t>[Yang. X.S, 2010]</a:t>
            </a:r>
            <a:endParaRPr lang="ja-JP" altLang="en-US" sz="2400" b="0" dirty="0"/>
          </a:p>
        </p:txBody>
      </p:sp>
      <p:sp>
        <p:nvSpPr>
          <p:cNvPr id="5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</a:p>
        </p:txBody>
      </p:sp>
    </p:spTree>
    <p:extLst>
      <p:ext uri="{BB962C8B-B14F-4D97-AF65-F5344CB8AC3E}">
        <p14:creationId xmlns:p14="http://schemas.microsoft.com/office/powerpoint/2010/main" val="134969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/>
      <p:bldP spid="80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35" y="1687395"/>
            <a:ext cx="4867424" cy="3649177"/>
          </a:xfrm>
          <a:prstGeom prst="rect">
            <a:avLst/>
          </a:prstGeom>
        </p:spPr>
      </p:pic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27" y="1687395"/>
            <a:ext cx="4867423" cy="3649177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最適解のみ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7754" y="5176907"/>
            <a:ext cx="1724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10000</a:t>
            </a:r>
            <a:r>
              <a:rPr kumimoji="1" lang="ja-JP" altLang="en-US" sz="2000" dirty="0" smtClean="0"/>
              <a:t>世代目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67617" y="5778055"/>
            <a:ext cx="6724357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>
                <a:solidFill>
                  <a:srgbClr val="FF0000"/>
                </a:solidFill>
              </a:rPr>
              <a:t>多くの最適解に個体が分布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 smtClean="0">
                <a:solidFill>
                  <a:schemeClr val="bg1"/>
                </a:solidFill>
              </a:rPr>
              <a:t>NRBA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楕円 11"/>
          <p:cNvSpPr/>
          <p:nvPr/>
        </p:nvSpPr>
        <p:spPr>
          <a:xfrm>
            <a:off x="7906042" y="2242502"/>
            <a:ext cx="422032" cy="633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/>
          <p:cNvSpPr/>
          <p:nvPr/>
        </p:nvSpPr>
        <p:spPr>
          <a:xfrm>
            <a:off x="7906042" y="3292573"/>
            <a:ext cx="422032" cy="633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/>
        </p:nvSpPr>
        <p:spPr>
          <a:xfrm rot="16200000">
            <a:off x="5089559" y="1669150"/>
            <a:ext cx="422032" cy="633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4628272" y="1275152"/>
                <a:ext cx="433284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ja-JP" altLang="en-US" sz="2000" b="0" dirty="0" smtClean="0"/>
                  <a:t>個体数</a:t>
                </a:r>
                <a:r>
                  <a:rPr kumimoji="1" lang="en-US" altLang="ja-JP" sz="2000" b="0" dirty="0" smtClean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𝑁𝑃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ja-JP" altLang="en-US" sz="2000" dirty="0" smtClean="0"/>
                  <a:t>    世代数</a:t>
                </a:r>
                <a:r>
                  <a:rPr lang="en-US" altLang="ja-JP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endParaRPr lang="en-US" altLang="ja-JP" sz="2000" b="0" dirty="0" smtClean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72" y="1275152"/>
                <a:ext cx="4332848" cy="307777"/>
              </a:xfrm>
              <a:prstGeom prst="rect">
                <a:avLst/>
              </a:prstGeom>
              <a:blipFill>
                <a:blip r:embed="rId4"/>
                <a:stretch>
                  <a:fillRect l="-3516" t="-27451" b="-509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楕円 15"/>
          <p:cNvSpPr/>
          <p:nvPr/>
        </p:nvSpPr>
        <p:spPr>
          <a:xfrm>
            <a:off x="5195068" y="2501626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/>
          <p:cNvSpPr/>
          <p:nvPr/>
        </p:nvSpPr>
        <p:spPr>
          <a:xfrm>
            <a:off x="5108315" y="2428941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/>
          <p:cNvSpPr/>
          <p:nvPr/>
        </p:nvSpPr>
        <p:spPr>
          <a:xfrm>
            <a:off x="6219667" y="2513346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/>
          <p:cNvSpPr/>
          <p:nvPr/>
        </p:nvSpPr>
        <p:spPr>
          <a:xfrm>
            <a:off x="6132914" y="2440661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/>
          <p:cNvSpPr/>
          <p:nvPr/>
        </p:nvSpPr>
        <p:spPr>
          <a:xfrm>
            <a:off x="7258328" y="2525068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/>
          <p:cNvSpPr/>
          <p:nvPr/>
        </p:nvSpPr>
        <p:spPr>
          <a:xfrm>
            <a:off x="7171575" y="2452383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/>
          <p:cNvSpPr/>
          <p:nvPr/>
        </p:nvSpPr>
        <p:spPr>
          <a:xfrm>
            <a:off x="7255982" y="3465258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/>
          <p:cNvSpPr/>
          <p:nvPr/>
        </p:nvSpPr>
        <p:spPr>
          <a:xfrm>
            <a:off x="7169229" y="3392573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/>
        </p:nvSpPr>
        <p:spPr>
          <a:xfrm>
            <a:off x="7239569" y="4391384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/>
          <p:cNvSpPr/>
          <p:nvPr/>
        </p:nvSpPr>
        <p:spPr>
          <a:xfrm>
            <a:off x="7152816" y="4318699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/>
          <p:cNvSpPr/>
          <p:nvPr/>
        </p:nvSpPr>
        <p:spPr>
          <a:xfrm>
            <a:off x="6252490" y="4389039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/>
          <p:cNvSpPr/>
          <p:nvPr/>
        </p:nvSpPr>
        <p:spPr>
          <a:xfrm>
            <a:off x="6165737" y="4316354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/>
          <p:cNvSpPr/>
          <p:nvPr/>
        </p:nvSpPr>
        <p:spPr>
          <a:xfrm>
            <a:off x="6278278" y="3500432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/>
          <p:cNvSpPr/>
          <p:nvPr/>
        </p:nvSpPr>
        <p:spPr>
          <a:xfrm>
            <a:off x="6191525" y="3427747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/>
          <p:cNvSpPr/>
          <p:nvPr/>
        </p:nvSpPr>
        <p:spPr>
          <a:xfrm>
            <a:off x="5220855" y="3469951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/>
          <p:cNvSpPr/>
          <p:nvPr/>
        </p:nvSpPr>
        <p:spPr>
          <a:xfrm>
            <a:off x="5134102" y="3397266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/>
          <p:cNvSpPr/>
          <p:nvPr/>
        </p:nvSpPr>
        <p:spPr>
          <a:xfrm>
            <a:off x="5218510" y="4396072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/>
          <p:cNvSpPr/>
          <p:nvPr/>
        </p:nvSpPr>
        <p:spPr>
          <a:xfrm>
            <a:off x="5131757" y="4323387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楕円 33"/>
          <p:cNvSpPr/>
          <p:nvPr/>
        </p:nvSpPr>
        <p:spPr>
          <a:xfrm rot="16200000">
            <a:off x="6206651" y="1666819"/>
            <a:ext cx="422032" cy="633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/>
          <p:cNvSpPr/>
          <p:nvPr/>
        </p:nvSpPr>
        <p:spPr>
          <a:xfrm rot="16200000">
            <a:off x="7242966" y="1635648"/>
            <a:ext cx="422032" cy="633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楕円 35"/>
          <p:cNvSpPr/>
          <p:nvPr/>
        </p:nvSpPr>
        <p:spPr>
          <a:xfrm>
            <a:off x="7906042" y="4186853"/>
            <a:ext cx="422032" cy="633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52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18" y="1687395"/>
            <a:ext cx="4867424" cy="3649177"/>
          </a:xfrm>
          <a:prstGeom prst="rect">
            <a:avLst/>
          </a:prstGeom>
        </p:spPr>
      </p:pic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92343"/>
            <a:ext cx="4898353" cy="3672366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最適解</a:t>
            </a:r>
            <a:r>
              <a:rPr kumimoji="1" lang="en-US" altLang="ja-JP" dirty="0" smtClean="0"/>
              <a:t>+</a:t>
            </a:r>
            <a:r>
              <a:rPr kumimoji="1" lang="ja-JP" altLang="en-US" dirty="0" smtClean="0"/>
              <a:t>局所解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7754" y="5176907"/>
            <a:ext cx="1724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10000</a:t>
            </a:r>
            <a:r>
              <a:rPr kumimoji="1" lang="ja-JP" altLang="en-US" sz="2000" dirty="0" smtClean="0"/>
              <a:t>世代目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67617" y="5778055"/>
            <a:ext cx="6724357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</a:rPr>
              <a:t>最適</a:t>
            </a:r>
            <a:r>
              <a:rPr lang="ja-JP" altLang="en-US" sz="2400" b="1" dirty="0">
                <a:solidFill>
                  <a:srgbClr val="FF0000"/>
                </a:solidFill>
              </a:rPr>
              <a:t>解</a:t>
            </a:r>
            <a:r>
              <a:rPr lang="ja-JP" altLang="en-US" sz="2400" b="1" dirty="0" smtClean="0">
                <a:solidFill>
                  <a:srgbClr val="FF0000"/>
                </a:solidFill>
              </a:rPr>
              <a:t>とその付近の局所解に収束する傾向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 smtClean="0">
                <a:solidFill>
                  <a:schemeClr val="bg1"/>
                </a:solidFill>
              </a:rPr>
              <a:t>BA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4628272" y="1275152"/>
                <a:ext cx="433284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ja-JP" altLang="en-US" sz="2000" b="0" dirty="0" smtClean="0"/>
                  <a:t>個体数</a:t>
                </a:r>
                <a:r>
                  <a:rPr kumimoji="1" lang="en-US" altLang="ja-JP" sz="2000" b="0" dirty="0" smtClean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𝑁𝑃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ja-JP" altLang="en-US" sz="2000" dirty="0" smtClean="0"/>
                  <a:t>    世代数</a:t>
                </a:r>
                <a:r>
                  <a:rPr lang="en-US" altLang="ja-JP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endParaRPr lang="en-US" altLang="ja-JP" sz="2000" b="0" dirty="0" smtClean="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72" y="1275152"/>
                <a:ext cx="4332848" cy="307777"/>
              </a:xfrm>
              <a:prstGeom prst="rect">
                <a:avLst/>
              </a:prstGeom>
              <a:blipFill>
                <a:blip r:embed="rId4"/>
                <a:stretch>
                  <a:fillRect l="-3516" t="-27451" b="-509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3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03680"/>
            <a:ext cx="4884639" cy="3662084"/>
          </a:xfrm>
          <a:prstGeom prst="rect">
            <a:avLst/>
          </a:prstGeom>
        </p:spPr>
      </p:pic>
      <p:pic>
        <p:nvPicPr>
          <p:cNvPr id="21" name="コンテンツ プレースホルダー 2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287" y="1697719"/>
            <a:ext cx="4892593" cy="3668046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最適解</a:t>
            </a:r>
            <a:r>
              <a:rPr lang="en-US" altLang="ja-JP" dirty="0"/>
              <a:t>+</a:t>
            </a:r>
            <a:r>
              <a:rPr lang="ja-JP" altLang="en-US" dirty="0"/>
              <a:t>局所解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7754" y="5176907"/>
            <a:ext cx="1724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10000</a:t>
            </a:r>
            <a:r>
              <a:rPr kumimoji="1" lang="ja-JP" altLang="en-US" sz="2000" dirty="0" smtClean="0"/>
              <a:t>世代目</a:t>
            </a:r>
            <a:endParaRPr kumimoji="1" lang="ja-JP" altLang="en-US" sz="2000" dirty="0"/>
          </a:p>
        </p:txBody>
      </p:sp>
      <p:sp>
        <p:nvSpPr>
          <p:cNvPr id="9" name="楕円 8"/>
          <p:cNvSpPr/>
          <p:nvPr/>
        </p:nvSpPr>
        <p:spPr>
          <a:xfrm>
            <a:off x="5387928" y="3234592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6385827" y="3262728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/>
          <p:cNvSpPr/>
          <p:nvPr/>
        </p:nvSpPr>
        <p:spPr>
          <a:xfrm>
            <a:off x="6875985" y="2573215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7448393" y="3241017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/>
          <p:cNvSpPr/>
          <p:nvPr/>
        </p:nvSpPr>
        <p:spPr>
          <a:xfrm>
            <a:off x="6926980" y="3882290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/>
        </p:nvSpPr>
        <p:spPr>
          <a:xfrm>
            <a:off x="6393767" y="4496644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 smtClean="0">
                <a:solidFill>
                  <a:schemeClr val="bg1"/>
                </a:solidFill>
              </a:rPr>
              <a:t>NRBA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17" name="楕円 16"/>
          <p:cNvSpPr/>
          <p:nvPr/>
        </p:nvSpPr>
        <p:spPr>
          <a:xfrm>
            <a:off x="5880298" y="3914855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/>
          <p:cNvSpPr/>
          <p:nvPr/>
        </p:nvSpPr>
        <p:spPr>
          <a:xfrm>
            <a:off x="5334587" y="4552356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/>
          <p:cNvSpPr/>
          <p:nvPr/>
        </p:nvSpPr>
        <p:spPr>
          <a:xfrm>
            <a:off x="4884638" y="3943468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/>
          <p:cNvSpPr/>
          <p:nvPr/>
        </p:nvSpPr>
        <p:spPr>
          <a:xfrm>
            <a:off x="7448389" y="4520762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/>
          <p:cNvSpPr/>
          <p:nvPr/>
        </p:nvSpPr>
        <p:spPr>
          <a:xfrm>
            <a:off x="7973662" y="3914855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/>
        </p:nvSpPr>
        <p:spPr>
          <a:xfrm>
            <a:off x="7984582" y="2581287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/>
          <p:cNvSpPr/>
          <p:nvPr/>
        </p:nvSpPr>
        <p:spPr>
          <a:xfrm>
            <a:off x="7448389" y="1932037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/>
          <p:cNvSpPr/>
          <p:nvPr/>
        </p:nvSpPr>
        <p:spPr>
          <a:xfrm>
            <a:off x="6425819" y="1956094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/>
          <p:cNvSpPr/>
          <p:nvPr/>
        </p:nvSpPr>
        <p:spPr>
          <a:xfrm>
            <a:off x="5897294" y="2572972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/>
          <p:cNvSpPr/>
          <p:nvPr/>
        </p:nvSpPr>
        <p:spPr>
          <a:xfrm>
            <a:off x="4853650" y="2599145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/>
          <p:cNvSpPr/>
          <p:nvPr/>
        </p:nvSpPr>
        <p:spPr>
          <a:xfrm>
            <a:off x="5373717" y="1920519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167617" y="5778055"/>
            <a:ext cx="6724357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</a:rPr>
              <a:t>最適</a:t>
            </a:r>
            <a:r>
              <a:rPr lang="ja-JP" altLang="en-US" sz="2400" b="1" dirty="0">
                <a:solidFill>
                  <a:srgbClr val="FF0000"/>
                </a:solidFill>
              </a:rPr>
              <a:t>解</a:t>
            </a:r>
            <a:r>
              <a:rPr lang="ja-JP" altLang="en-US" sz="2400" b="1" dirty="0" smtClean="0">
                <a:solidFill>
                  <a:srgbClr val="FF0000"/>
                </a:solidFill>
              </a:rPr>
              <a:t>と局所解に収束する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628272" y="1275152"/>
                <a:ext cx="433284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ja-JP" altLang="en-US" sz="2000" b="0" dirty="0" smtClean="0"/>
                  <a:t>個体数</a:t>
                </a:r>
                <a:r>
                  <a:rPr kumimoji="1" lang="en-US" altLang="ja-JP" sz="2000" b="0" dirty="0" smtClean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𝑁𝑃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ja-JP" altLang="en-US" sz="2000" dirty="0" smtClean="0"/>
                  <a:t>    世代数</a:t>
                </a:r>
                <a:r>
                  <a:rPr lang="en-US" altLang="ja-JP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endParaRPr lang="en-US" altLang="ja-JP" sz="2000" b="0" dirty="0" smtClean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72" y="1275152"/>
                <a:ext cx="4332848" cy="307777"/>
              </a:xfrm>
              <a:prstGeom prst="rect">
                <a:avLst/>
              </a:prstGeom>
              <a:blipFill>
                <a:blip r:embed="rId4"/>
                <a:stretch>
                  <a:fillRect l="-3516" t="-27451" b="-509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15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33845" y="1617785"/>
            <a:ext cx="7886700" cy="4562354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NRBA</a:t>
            </a:r>
            <a:r>
              <a:rPr kumimoji="1" lang="ja-JP" altLang="en-US" sz="2400" dirty="0" smtClean="0"/>
              <a:t>の</a:t>
            </a:r>
            <a:r>
              <a:rPr kumimoji="1" lang="en-US" altLang="ja-JP" sz="2400" dirty="0" smtClean="0"/>
              <a:t>Niche Radius</a:t>
            </a:r>
            <a:r>
              <a:rPr kumimoji="1" lang="ja-JP" altLang="en-US" sz="2400" dirty="0" smtClean="0"/>
              <a:t>は評価関数の探索範囲と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ja-JP" altLang="en-US" sz="2400" dirty="0" smtClean="0"/>
              <a:t>ピークの数に基づいて算出されるユークリッド距離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endParaRPr lang="en-US" altLang="ja-JP" sz="2400" dirty="0"/>
          </a:p>
          <a:p>
            <a:r>
              <a:rPr kumimoji="1" lang="ja-JP" altLang="en-US" sz="2400" dirty="0" smtClean="0"/>
              <a:t>評価関数の形状が複雑になると現状の手法のままではピークに到達しない個体が存在する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endParaRPr kumimoji="1" lang="en-US" altLang="ja-JP" sz="2400" dirty="0" smtClean="0"/>
          </a:p>
          <a:p>
            <a:r>
              <a:rPr lang="en-US" altLang="ja-JP" sz="2400" dirty="0" smtClean="0"/>
              <a:t>Niche Radius</a:t>
            </a:r>
            <a:r>
              <a:rPr lang="ja-JP" altLang="en-US" sz="2400" dirty="0" smtClean="0"/>
              <a:t>を動的に調整することにより解決を図る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➡ </a:t>
            </a:r>
            <a:r>
              <a:rPr lang="en-US" altLang="ja-JP" sz="2400" dirty="0" smtClean="0">
                <a:solidFill>
                  <a:srgbClr val="FF0000"/>
                </a:solidFill>
              </a:rPr>
              <a:t>Dynamic Niche Radius [Miller,1996] </a:t>
            </a:r>
            <a:r>
              <a:rPr lang="ja-JP" altLang="en-US" sz="2400" dirty="0" smtClean="0">
                <a:solidFill>
                  <a:srgbClr val="FF0000"/>
                </a:solidFill>
              </a:rPr>
              <a:t>の導入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問題点</a:t>
            </a:r>
          </a:p>
        </p:txBody>
      </p:sp>
    </p:spTree>
    <p:extLst>
      <p:ext uri="{BB962C8B-B14F-4D97-AF65-F5344CB8AC3E}">
        <p14:creationId xmlns:p14="http://schemas.microsoft.com/office/powerpoint/2010/main" val="209248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方形/長方形 43"/>
          <p:cNvSpPr/>
          <p:nvPr/>
        </p:nvSpPr>
        <p:spPr>
          <a:xfrm>
            <a:off x="225543" y="3471538"/>
            <a:ext cx="6017719" cy="3194305"/>
          </a:xfrm>
          <a:prstGeom prst="rect">
            <a:avLst/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216867" y="1420837"/>
            <a:ext cx="6017719" cy="16040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600" dirty="0" smtClean="0"/>
              <a:t>Dynamic Niche Radius</a:t>
            </a:r>
            <a:endParaRPr lang="ja-JP" altLang="en-US" sz="36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5" name="楕円 4"/>
          <p:cNvSpPr/>
          <p:nvPr/>
        </p:nvSpPr>
        <p:spPr>
          <a:xfrm>
            <a:off x="6952676" y="3024890"/>
            <a:ext cx="1512000" cy="1512000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楕円 41"/>
          <p:cNvSpPr/>
          <p:nvPr/>
        </p:nvSpPr>
        <p:spPr>
          <a:xfrm>
            <a:off x="6799607" y="2891514"/>
            <a:ext cx="1800000" cy="1800000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7826626" y="3453065"/>
                <a:ext cx="5801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altLang="ja-JP" sz="2000" b="0" dirty="0" smtClean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626" y="3453065"/>
                <a:ext cx="58010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/>
          <p:cNvCxnSpPr/>
          <p:nvPr/>
        </p:nvCxnSpPr>
        <p:spPr>
          <a:xfrm flipH="1" flipV="1">
            <a:off x="7361231" y="3694500"/>
            <a:ext cx="216000" cy="72000"/>
          </a:xfrm>
          <a:prstGeom prst="straightConnector1">
            <a:avLst/>
          </a:prstGeom>
          <a:ln w="1905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 flipV="1">
            <a:off x="7277822" y="3386604"/>
            <a:ext cx="360000" cy="360000"/>
          </a:xfrm>
          <a:prstGeom prst="straightConnector1">
            <a:avLst/>
          </a:prstGeom>
          <a:ln w="1905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楕円 10"/>
          <p:cNvSpPr/>
          <p:nvPr/>
        </p:nvSpPr>
        <p:spPr>
          <a:xfrm>
            <a:off x="7579287" y="3681747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7218558" y="3595440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/>
          <p:cNvSpPr/>
          <p:nvPr/>
        </p:nvSpPr>
        <p:spPr>
          <a:xfrm>
            <a:off x="7149018" y="3244141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 rot="120000" flipH="1" flipV="1">
            <a:off x="7669587" y="3297409"/>
            <a:ext cx="16272" cy="396000"/>
          </a:xfrm>
          <a:prstGeom prst="straightConnector1">
            <a:avLst/>
          </a:prstGeom>
          <a:ln w="19050">
            <a:solidFill>
              <a:schemeClr val="accent5">
                <a:alpha val="93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>
            <a:off x="7694181" y="3809527"/>
            <a:ext cx="79200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/>
              <p:cNvSpPr/>
              <p:nvPr/>
            </p:nvSpPr>
            <p:spPr>
              <a:xfrm>
                <a:off x="7430191" y="3791514"/>
                <a:ext cx="4324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191" y="3791514"/>
                <a:ext cx="432426" cy="369332"/>
              </a:xfrm>
              <a:prstGeom prst="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正方形/長方形 19"/>
              <p:cNvSpPr/>
              <p:nvPr/>
            </p:nvSpPr>
            <p:spPr>
              <a:xfrm>
                <a:off x="7689224" y="3086320"/>
                <a:ext cx="4703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224" y="3086320"/>
                <a:ext cx="470385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/>
              <p:cNvSpPr/>
              <p:nvPr/>
            </p:nvSpPr>
            <p:spPr>
              <a:xfrm>
                <a:off x="7253304" y="3176431"/>
                <a:ext cx="4757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304" y="3176431"/>
                <a:ext cx="475707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正方形/長方形 21"/>
              <p:cNvSpPr/>
              <p:nvPr/>
            </p:nvSpPr>
            <p:spPr>
              <a:xfrm>
                <a:off x="7007987" y="3625501"/>
                <a:ext cx="4757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正方形/長方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987" y="3625501"/>
                <a:ext cx="475707" cy="369332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星 5 25"/>
          <p:cNvSpPr/>
          <p:nvPr/>
        </p:nvSpPr>
        <p:spPr>
          <a:xfrm>
            <a:off x="7557544" y="3137328"/>
            <a:ext cx="216000" cy="2160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0" name="図 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43" y="3618108"/>
            <a:ext cx="3901163" cy="79200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42" y="1737722"/>
            <a:ext cx="2209524" cy="515047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29" y="2330500"/>
            <a:ext cx="920381" cy="604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/>
              <p:cNvSpPr txBox="1"/>
              <p:nvPr/>
            </p:nvSpPr>
            <p:spPr>
              <a:xfrm>
                <a:off x="2905278" y="2383533"/>
                <a:ext cx="25224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 smtClean="0">
                    <a:latin typeface="+mn-ea"/>
                  </a:rPr>
                  <a:t>次元数</a:t>
                </a:r>
                <a:r>
                  <a:rPr lang="en-US" altLang="ja-JP" dirty="0" smtClean="0">
                    <a:latin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ja-JP" altLang="en-US" dirty="0" smtClean="0">
                    <a:latin typeface="+mn-ea"/>
                  </a:rPr>
                  <a:t>  解の</a:t>
                </a:r>
                <a:r>
                  <a:rPr lang="ja-JP" altLang="en-US" dirty="0">
                    <a:latin typeface="+mn-ea"/>
                  </a:rPr>
                  <a:t>数</a:t>
                </a:r>
                <a:r>
                  <a:rPr lang="en-US" altLang="ja-JP" dirty="0" smtClean="0">
                    <a:latin typeface="+mn-ea"/>
                  </a:rPr>
                  <a:t>: </a:t>
                </a:r>
                <a:r>
                  <a:rPr lang="en-US" altLang="ja-JP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US" altLang="ja-JP" dirty="0" smtClean="0"/>
                  <a:t>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36" name="テキスト ボックス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278" y="2383533"/>
                <a:ext cx="2522480" cy="369332"/>
              </a:xfrm>
              <a:prstGeom prst="rect">
                <a:avLst/>
              </a:prstGeom>
              <a:blipFill>
                <a:blip r:embed="rId15"/>
                <a:stretch>
                  <a:fillRect l="-2179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正方形/長方形 37"/>
              <p:cNvSpPr/>
              <p:nvPr/>
            </p:nvSpPr>
            <p:spPr>
              <a:xfrm>
                <a:off x="2905278" y="1810579"/>
                <a:ext cx="33293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/>
                  <a:t>探索</a:t>
                </a:r>
                <a:r>
                  <a:rPr lang="ja-JP" altLang="en-US" dirty="0"/>
                  <a:t>範囲の上限と</a:t>
                </a:r>
                <a:r>
                  <a:rPr lang="ja-JP" altLang="en-US" dirty="0" smtClean="0"/>
                  <a:t>下限</a:t>
                </a:r>
                <a:r>
                  <a:rPr lang="en-US" altLang="ja-JP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𝑢𝑏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𝑙𝑏</m:t>
                        </m:r>
                      </m:sub>
                    </m:sSub>
                  </m:oMath>
                </a14:m>
                <a:r>
                  <a:rPr lang="ja-JP" altLang="en-US" dirty="0"/>
                  <a:t> </a:t>
                </a:r>
              </a:p>
            </p:txBody>
          </p:sp>
        </mc:Choice>
        <mc:Fallback xmlns="">
          <p:sp>
            <p:nvSpPr>
              <p:cNvPr id="38" name="正方形/長方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278" y="1810579"/>
                <a:ext cx="3329309" cy="369332"/>
              </a:xfrm>
              <a:prstGeom prst="rect">
                <a:avLst/>
              </a:prstGeom>
              <a:blipFill>
                <a:blip r:embed="rId16"/>
                <a:stretch>
                  <a:fillRect l="-1648" t="-819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図 3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42" y="4653353"/>
            <a:ext cx="1790476" cy="774095"/>
          </a:xfrm>
          <a:prstGeom prst="rect">
            <a:avLst/>
          </a:prstGeom>
        </p:spPr>
      </p:pic>
      <p:sp>
        <p:nvSpPr>
          <p:cNvPr id="40" name="角丸四角形吹き出し 39"/>
          <p:cNvSpPr/>
          <p:nvPr/>
        </p:nvSpPr>
        <p:spPr>
          <a:xfrm>
            <a:off x="2760527" y="4490992"/>
            <a:ext cx="2450098" cy="788692"/>
          </a:xfrm>
          <a:prstGeom prst="wedgeRoundRectCallout">
            <a:avLst>
              <a:gd name="adj1" fmla="val -59567"/>
              <a:gd name="adj2" fmla="val -7062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値が大きいほど周辺に個体が密集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53" name="図 5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42" y="5641791"/>
            <a:ext cx="3013738" cy="792000"/>
          </a:xfrm>
          <a:prstGeom prst="rect">
            <a:avLst/>
          </a:prstGeom>
        </p:spPr>
      </p:pic>
      <p:sp>
        <p:nvSpPr>
          <p:cNvPr id="43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提案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正方形/長方形 31"/>
              <p:cNvSpPr/>
              <p:nvPr/>
            </p:nvSpPr>
            <p:spPr>
              <a:xfrm>
                <a:off x="6858214" y="4576010"/>
                <a:ext cx="7402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NR</m:t>
                        </m:r>
                        <m:r>
                          <a:rPr lang="en-US" altLang="ja-JP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ja-JP" altLang="en-US" dirty="0"/>
              </a:p>
            </p:txBody>
          </p:sp>
        </mc:Choice>
        <mc:Fallback>
          <p:sp>
            <p:nvSpPr>
              <p:cNvPr id="32" name="正方形/長方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214" y="4576010"/>
                <a:ext cx="740203" cy="369332"/>
              </a:xfrm>
              <a:prstGeom prst="rect">
                <a:avLst/>
              </a:prstGeom>
              <a:blipFill>
                <a:blip r:embed="rId19"/>
                <a:stretch>
                  <a:fillRect l="-6612"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正方形/長方形 32"/>
              <p:cNvSpPr/>
              <p:nvPr/>
            </p:nvSpPr>
            <p:spPr>
              <a:xfrm>
                <a:off x="6846345" y="4961289"/>
                <a:ext cx="2032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/>
                  <a:t>: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ja-JP" altLang="en-US" dirty="0"/>
              </a:p>
            </p:txBody>
          </p:sp>
        </mc:Choice>
        <mc:Fallback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345" y="4961289"/>
                <a:ext cx="2032544" cy="369332"/>
              </a:xfrm>
              <a:prstGeom prst="rect">
                <a:avLst/>
              </a:prstGeom>
              <a:blipFill>
                <a:blip r:embed="rId20"/>
                <a:stretch>
                  <a:fillRect l="-2395"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楕円 34"/>
          <p:cNvSpPr/>
          <p:nvPr/>
        </p:nvSpPr>
        <p:spPr>
          <a:xfrm>
            <a:off x="6687358" y="5049523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星 5 40"/>
          <p:cNvSpPr/>
          <p:nvPr/>
        </p:nvSpPr>
        <p:spPr>
          <a:xfrm>
            <a:off x="6662852" y="4644766"/>
            <a:ext cx="216000" cy="2160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 16"/>
          <p:cNvSpPr/>
          <p:nvPr/>
        </p:nvSpPr>
        <p:spPr>
          <a:xfrm>
            <a:off x="366393" y="1177368"/>
            <a:ext cx="2507399" cy="42319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/>
              <a:t>Niche Radius</a:t>
            </a:r>
            <a:r>
              <a:rPr kumimoji="1" lang="ja-JP" altLang="en-US" b="1" dirty="0" smtClean="0"/>
              <a:t>算出式</a:t>
            </a:r>
            <a:endParaRPr kumimoji="1" lang="ja-JP" altLang="en-US" b="1" dirty="0"/>
          </a:p>
        </p:txBody>
      </p:sp>
      <p:sp>
        <p:nvSpPr>
          <p:cNvPr id="45" name="角丸四角形 44"/>
          <p:cNvSpPr/>
          <p:nvPr/>
        </p:nvSpPr>
        <p:spPr>
          <a:xfrm>
            <a:off x="308065" y="3104433"/>
            <a:ext cx="3405806" cy="42319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/>
              <a:t>Dynamic Niche Radius</a:t>
            </a:r>
            <a:r>
              <a:rPr kumimoji="1" lang="ja-JP" altLang="en-US" b="1" dirty="0" smtClean="0"/>
              <a:t>算出式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99793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200" dirty="0" smtClean="0"/>
              <a:t>BA vs DNRBA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55070" y="1344016"/>
            <a:ext cx="7886700" cy="3469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b="1" dirty="0" smtClean="0"/>
              <a:t>評価尺度</a:t>
            </a:r>
            <a:endParaRPr kumimoji="1" lang="en-US" altLang="ja-JP" sz="2400" b="1" dirty="0" smtClean="0"/>
          </a:p>
          <a:p>
            <a:pPr marL="0" indent="0">
              <a:buNone/>
            </a:pPr>
            <a:endParaRPr kumimoji="1" lang="en-US" altLang="ja-JP" sz="2400" dirty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kumimoji="1" lang="en-US" altLang="ja-JP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9</a:t>
            </a:fld>
            <a:endParaRPr kumimoji="1" lang="ja-JP" altLang="en-US" sz="1400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4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532796" y="4048108"/>
                <a:ext cx="394659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b="1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パラメータ設定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/>
                </a:r>
                <a:b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</a:b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個体数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</a:rPr>
                      <m:t>𝑁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</a:rPr>
                      <m:t>=100</m:t>
                    </m:r>
                  </m:oMath>
                </a14:m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	</a:t>
                </a:r>
                <a:b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</a:b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評価関数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,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/>
                </a:r>
                <a:b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</a:b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実験回数：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</a:rPr>
                      <m:t>MR</m:t>
                    </m:r>
                    <m:r>
                      <a:rPr lang="en-US" altLang="ja-JP" sz="24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</a:rPr>
                      <m:t>=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</a:rPr>
                      <m:t>30</m:t>
                    </m:r>
                  </m:oMath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96" y="4048108"/>
                <a:ext cx="3946591" cy="1569660"/>
              </a:xfrm>
              <a:prstGeom prst="rect">
                <a:avLst/>
              </a:prstGeom>
              <a:blipFill>
                <a:blip r:embed="rId3"/>
                <a:stretch>
                  <a:fillRect l="-2315" t="-3101" b="-85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4311731" y="4378819"/>
                <a:ext cx="418654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 smtClean="0"/>
                  <a:t>世代数：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3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0000</m:t>
                    </m:r>
                  </m:oMath>
                </a14:m>
                <a:endParaRPr kumimoji="1" lang="en-US" altLang="ja-JP" sz="2400" dirty="0" smtClean="0"/>
              </a:p>
              <a:p>
                <a:r>
                  <a:rPr kumimoji="1" lang="ja-JP" altLang="en-US" sz="2400" dirty="0" smtClean="0"/>
                  <a:t>次元数：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kumimoji="1" lang="en-US" altLang="ja-JP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sz="240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=1.0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altLang="ja-JP" sz="2400" b="0" i="0" smtClean="0">
                          <a:latin typeface="Cambria Math" panose="02040503050406030204" pitchFamily="18" charset="0"/>
                        </a:rPr>
                        <m:t>, 1.0</m:t>
                      </m:r>
                      <m:r>
                        <m:rPr>
                          <m:sty m:val="p"/>
                        </m:rPr>
                        <a:rPr lang="en-US" altLang="ja-JP" sz="24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ja-JP" sz="2400" b="0" i="0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731" y="4378819"/>
                <a:ext cx="4186540" cy="1200329"/>
              </a:xfrm>
              <a:prstGeom prst="rect">
                <a:avLst/>
              </a:prstGeom>
              <a:blipFill>
                <a:blip r:embed="rId4"/>
                <a:stretch>
                  <a:fillRect l="-2183" t="-45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タイトル 1 1"/>
          <p:cNvSpPr txBox="1">
            <a:spLocks/>
          </p:cNvSpPr>
          <p:nvPr/>
        </p:nvSpPr>
        <p:spPr>
          <a:xfrm>
            <a:off x="381794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実験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605514" y="5572859"/>
                <a:ext cx="24457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 panose="02040503050406030204" pitchFamily="18" charset="0"/>
                        </a:rPr>
                        <m:t>ラウドネス</m:t>
                      </m:r>
                      <m:r>
                        <a:rPr lang="ja-JP" altLang="en-US" sz="2400" i="1" smtClean="0">
                          <a:latin typeface="Cambria Math" panose="02040503050406030204" pitchFamily="18" charset="0"/>
                        </a:rPr>
                        <m:t>：</m:t>
                      </m:r>
                      <m:sSup>
                        <m:sSup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14" y="5572859"/>
                <a:ext cx="2445734" cy="369332"/>
              </a:xfrm>
              <a:prstGeom prst="rect">
                <a:avLst/>
              </a:prstGeom>
              <a:blipFill>
                <a:blip r:embed="rId5"/>
                <a:stretch>
                  <a:fillRect l="-3234" t="-3279" r="-2239" b="-213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正方形/長方形 18"/>
              <p:cNvSpPr/>
              <p:nvPr/>
            </p:nvSpPr>
            <p:spPr>
              <a:xfrm>
                <a:off x="4338451" y="5460380"/>
                <a:ext cx="18612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sz="240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9" name="正方形/長方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451" y="5460380"/>
                <a:ext cx="1861215" cy="461665"/>
              </a:xfrm>
              <a:prstGeom prst="rect">
                <a:avLst/>
              </a:prstGeom>
              <a:blipFill>
                <a:blip r:embed="rId6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627788" y="2026551"/>
                <a:ext cx="4171911" cy="666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𝑃𝑅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sz="2000" b="0" i="1">
                              <a:latin typeface="Cambria Math" panose="02040503050406030204" pitchFamily="18" charset="0"/>
                            </a:rPr>
                            <m:t>各実験</m:t>
                          </m:r>
                          <m:r>
                            <a:rPr lang="ja-JP" altLang="en-US" sz="2000" b="0" i="1" smtClean="0">
                              <a:latin typeface="Cambria Math" panose="02040503050406030204" pitchFamily="18" charset="0"/>
                            </a:rPr>
                            <m:t>の</m:t>
                          </m:r>
                          <m:r>
                            <a:rPr lang="ja-JP" altLang="en-US" sz="2000" b="0" i="1">
                              <a:latin typeface="Cambria Math" panose="02040503050406030204" pitchFamily="18" charset="0"/>
                            </a:rPr>
                            <m:t>発見したピーク数</m:t>
                          </m:r>
                          <m:r>
                            <a:rPr lang="ja-JP" altLang="en-US" sz="2000" b="0" i="1" smtClean="0">
                              <a:latin typeface="Cambria Math" panose="02040503050406030204" pitchFamily="18" charset="0"/>
                            </a:rPr>
                            <m:t>の</m:t>
                          </m:r>
                          <m:r>
                            <a:rPr lang="ja-JP" altLang="en-US" sz="2000" b="0" i="1">
                              <a:latin typeface="Cambria Math" panose="02040503050406030204" pitchFamily="18" charset="0"/>
                            </a:rPr>
                            <m:t>総和</m:t>
                          </m:r>
                        </m:num>
                        <m:den>
                          <m:r>
                            <a:rPr lang="ja-JP" altLang="en-US" sz="2000" b="0" i="1">
                              <a:latin typeface="Cambria Math" panose="02040503050406030204" pitchFamily="18" charset="0"/>
                            </a:rPr>
                            <m:t>全</m:t>
                          </m:r>
                          <m:r>
                            <a:rPr lang="ja-JP" altLang="en-US" sz="2000" b="0" i="1" smtClean="0">
                              <a:latin typeface="Cambria Math" panose="02040503050406030204" pitchFamily="18" charset="0"/>
                            </a:rPr>
                            <m:t>ピーク</m:t>
                          </m:r>
                          <m:r>
                            <a:rPr lang="ja-JP" altLang="en-US" sz="2000" b="0" i="1">
                              <a:latin typeface="Cambria Math" panose="02040503050406030204" pitchFamily="18" charset="0"/>
                            </a:rPr>
                            <m:t>数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ja-JP" altLang="en-US" sz="2000" b="0" i="1">
                              <a:latin typeface="Cambria Math" panose="02040503050406030204" pitchFamily="18" charset="0"/>
                            </a:rPr>
                            <m:t>実験回数</m:t>
                          </m:r>
                        </m:den>
                      </m:f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88" y="2026551"/>
                <a:ext cx="4171911" cy="6662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/>
              <p:cNvSpPr txBox="1"/>
              <p:nvPr/>
            </p:nvSpPr>
            <p:spPr>
              <a:xfrm>
                <a:off x="555070" y="3008085"/>
                <a:ext cx="7246023" cy="627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ja-JP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ピークの評価</m:t>
                    </m:r>
                    <m:r>
                      <a:rPr kumimoji="1" lang="ja-JP" alt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値</m:t>
                    </m:r>
                    <m:r>
                      <a:rPr kumimoji="1" lang="en-US" altLang="ja-JP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)−(</m:t>
                    </m:r>
                    <m:r>
                      <a:rPr lang="ja-JP" alt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最近傍個体の</m:t>
                    </m:r>
                  </m:oMath>
                </a14:m>
                <a:r>
                  <a:rPr kumimoji="1" lang="ja-JP" altLang="en-US" sz="2000" dirty="0" smtClean="0">
                    <a:solidFill>
                      <a:srgbClr val="FF0000"/>
                    </a:solidFill>
                  </a:rPr>
                  <a:t>評価値</a:t>
                </a:r>
                <a:r>
                  <a:rPr kumimoji="1" lang="en-US" altLang="ja-JP" sz="2000" dirty="0" smtClean="0">
                    <a:solidFill>
                      <a:srgbClr val="FF0000"/>
                    </a:solidFill>
                  </a:rPr>
                  <a:t>)</a:t>
                </a:r>
                <a:r>
                  <a:rPr kumimoji="1" lang="ja-JP" altLang="en-US" sz="2000" dirty="0" smtClean="0">
                    <a:solidFill>
                      <a:srgbClr val="FF0000"/>
                    </a:solidFill>
                  </a:rPr>
                  <a:t>  が</a:t>
                </a:r>
                <a:r>
                  <a:rPr kumimoji="1" lang="en-US" altLang="ja-JP" sz="2000" dirty="0" smtClean="0">
                    <a:solidFill>
                      <a:srgbClr val="FF0000"/>
                    </a:solidFill>
                  </a:rPr>
                  <a:t>Accuracy level </a:t>
                </a:r>
                <a14:m>
                  <m:oMath xmlns:m="http://schemas.openxmlformats.org/officeDocument/2006/math">
                    <m:r>
                      <a:rPr kumimoji="1" lang="ja-JP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ja-JP" altLang="en-US" sz="2000" dirty="0" smtClean="0">
                    <a:solidFill>
                      <a:srgbClr val="FF0000"/>
                    </a:solidFill>
                  </a:rPr>
                  <a:t> 未満</a:t>
                </a:r>
                <a:r>
                  <a:rPr kumimoji="1" lang="en-US" altLang="ja-JP" sz="2000" dirty="0" smtClean="0">
                    <a:solidFill>
                      <a:srgbClr val="FF0000"/>
                    </a:solidFill>
                  </a:rPr>
                  <a:t/>
                </a:r>
                <a:br>
                  <a:rPr kumimoji="1" lang="en-US" altLang="ja-JP" sz="2000" dirty="0" smtClean="0">
                    <a:solidFill>
                      <a:srgbClr val="FF0000"/>
                    </a:solidFill>
                  </a:rPr>
                </a:br>
                <a:r>
                  <a:rPr lang="ja-JP" altLang="en-US" sz="2000" dirty="0" smtClean="0">
                    <a:solidFill>
                      <a:srgbClr val="FF0000"/>
                    </a:solidFill>
                  </a:rPr>
                  <a:t>であれ</a:t>
                </a:r>
                <a:r>
                  <a:rPr lang="ja-JP" altLang="en-US" sz="2000" dirty="0">
                    <a:solidFill>
                      <a:srgbClr val="FF0000"/>
                    </a:solidFill>
                  </a:rPr>
                  <a:t>ば</a:t>
                </a:r>
                <a:r>
                  <a:rPr kumimoji="1" lang="ja-JP" altLang="en-US" sz="2000" dirty="0" smtClean="0">
                    <a:solidFill>
                      <a:srgbClr val="FF0000"/>
                    </a:solidFill>
                  </a:rPr>
                  <a:t>そのピークを発見したと定義</a:t>
                </a:r>
                <a:endParaRPr kumimoji="1" lang="en-US" altLang="ja-JP" sz="20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テキスト ボックス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70" y="3008085"/>
                <a:ext cx="7246023" cy="627159"/>
              </a:xfrm>
              <a:prstGeom prst="rect">
                <a:avLst/>
              </a:prstGeom>
              <a:blipFill>
                <a:blip r:embed="rId8"/>
                <a:stretch>
                  <a:fillRect l="-2103" t="-12621" r="-1262" b="-233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98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839.52"/>
  <p:tag name="LATEXADDIN" val="\documentclass{article}&#10;\usepackage{amsmath}&#10;\pagestyle{empty}&#10;\begin{document}&#10;&#10;\[&#10; sh(d_{ij})= &#10;\begin{cases} &#10; 1-(\frac{d_{ij}}{\sigma}) &amp; ({\rm if} \ d_{ij} &lt; \sigma)\\&#10; 0 &amp; ({\rm otherwise})&#10;\end{cases}&#10;\]&#10;&#10;\end{document}"/>
  <p:tag name="IGUANATEXSIZE" val="20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2586.427"/>
  <p:tag name="LATEXADDIN" val="\documentclass{article}&#10;\usepackage{amsmath}&#10;\pagestyle{empty}&#10;\begin{document}&#10;&#10;\[ &#10;F_4(x,y)=200-(x^2+y-11)^2-(x+y^2-7)^2.&#10;\]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1826.022"/>
  <p:tag name="LATEXADDIN" val="\documentclass{article}&#10;\usepackage{amsmath}&#10;\pagestyle{empty}&#10;\begin{document}&#10;&#10;\[&#10;F_3(x_i)=- \sum_{i=1}^D \sin(x_i)\sin^{2m}(\frac{ix_i^2}{\pi}).&#10;\]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2586.427"/>
  <p:tag name="LATEXADDIN" val="\documentclass{article}&#10;\usepackage{amsmath}&#10;\pagestyle{empty}&#10;\begin{document}&#10;&#10;\[ &#10;F_4(x,y)=200-(x^2+y-11)^2-(x+y^2-7)^2.&#10;\]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.718"/>
  <p:tag name="ORIGINALWIDTH" val="2854.143"/>
  <p:tag name="LATEXADDIN" val="\documentclass{article}&#10;\usepackage{amsmath}&#10;\pagestyle{empty}&#10;\begin{document}&#10;&#10;\[&#10;F_3(x)=exp(-2log(2)( \frac{x-0.08}{0.854})^2) \sin^6 (5 \pi (x^{\frac{3}{4}-0.05})).&#10;\]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8.7027"/>
  <p:tag name="ORIGINALWIDTH" val="2076.49"/>
  <p:tag name="LATEXADDIN" val="\documentclass{article}&#10;\usepackage{amsmath}&#10;\pagestyle{empty}&#10;\begin{document}&#10;&#10;\[ &#10;F_6(x)=-\Pi_{i=1}^D\sum_{j=1}^5j\cos [(j+1)x_i+j].&#10;\]&#10;&#10;\end{document}"/>
  <p:tag name="IGUANATEXSIZE" val="20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.4653"/>
  <p:tag name="ORIGINALWIDTH" val="2808.399"/>
  <p:tag name="LATEXADDIN" val="\documentclass{article}&#10;\usepackage{amsmath}&#10;\pagestyle{empty}&#10;\begin{document}&#10;&#10;\[&#10;F_5(x)=-4[(4-2.1x^2+\frac{x^4}{3})x^2+xy+(4y^2-4)y^2].&#10;\]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1864.267"/>
  <p:tag name="LATEXADDIN" val="\documentclass{article}&#10;\usepackage{amsmath}&#10;\pagestyle{empty}&#10;\begin{document}&#10;&#10;\[ &#10;F_8(x)=-\sum_{i=1}^D (10+9\cos(2\pi k_i x_i)).&#10;\]&#10;&#10;\end{document}"/>
  <p:tag name="IGUANATEXSIZE" val="20"/>
  <p:tag name="IGUANATEXCURSOR" val="1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1595.051"/>
  <p:tag name="LATEXADDIN" val="\documentclass{article}&#10;\usepackage{amsmath}&#10;\pagestyle{empty}&#10;\begin{document}&#10;&#10;\[&#10;F_7(x)=\frac{1}{D}\sum_{i=1}^D \sin(10log(x_i)).&#10;\]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2811.398"/>
  <p:tag name="LATEXADDIN" val="\documentclass{article}&#10;\usepackage{amsmath}&#10;\pagestyle{empty}&#10;\begin{document}&#10;&#10;\[&#10;CF_j(x)=\sum_{i=1}^n w_i (\hat{f_i}((x-o_i) \lambda_i \cdot M_i)+bias_i)+f_{bias}^j.&#10;\]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8.459"/>
  <p:tag name="ORIGINALWIDTH" val="1647.544"/>
  <p:tag name="LATEXADDIN" val="\documentclass{article}&#10;\usepackage{amsmath}&#10;\pagestyle{empty}&#10;\begin{document}&#10;&#10;\[&#10;w_i=exp(-\frac{\sum_{k=1}^D (x_k-o_{ik})^2}{2D \sigma_i^2}),&#10;\]&#10;\end{document}"/>
  <p:tag name="IGUANATEXSIZE" val="20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1087.364"/>
  <p:tag name="LATEXADDIN" val="\documentclass{article}&#10;\usepackage{amsmath}&#10;\pagestyle{empty}&#10;\begin{document}&#10;\[&#10;\lambda = \frac{1}{2}\sqrt{(x_{ub}-x_{lb})^2}&#10;\]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523.435"/>
  <p:tag name="LATEXADDIN" val="\documentclass{article}&#10;\usepackage{amsmath}&#10;\usepackage{cases}&#10;\pagestyle{empty}&#10;\begin{document}&#10;&#10;\[&#10;w_i=\begin{cases}&#10;w_i &amp; (if \ w_i= \max(w_i)) \\&#10;w_i (1-\max(w_i)^{10}) &amp; (otherwise)&#10;\end{cases}&#10;\]&#10;&#10;\end{document}"/>
  <p:tag name="IGUANATEXSIZE" val="20"/>
  <p:tag name="IGUANATEXCURSOR" val="1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776.9029"/>
  <p:tag name="LATEXADDIN" val="\documentclass{article}&#10;\usepackage{amsmath}&#10;\pagestyle{empty}&#10;\begin{document}&#10;&#10;\[&#10;f_S(x)=\sum_{i=1}^D x_i^2&#10;\]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1931.009"/>
  <p:tag name="LATEXADDIN" val="\documentclass{article}&#10;\usepackage{amsmath}&#10;\pagestyle{empty}&#10;\begin{document}&#10;&#10;\[&#10;f_G(x)=\sum_{i=1}^D \frac{x_i^2}{4000} - \prod_{i=1}^D \cos(\frac{x_i}{\sqrt{i}})+1&#10;\]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1949.006"/>
  <p:tag name="LATEXADDIN" val="\documentclass{article}&#10;\usepackage{amsmath}&#10;\pagestyle{empty}&#10;\begin{document}&#10;&#10;\[&#10;f_R(x)=\sum_{i=1}^D (x_i^2-10 \cos(2 \pi x_i)+10)&#10;\]&#10;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6.374"/>
  <p:tag name="ORIGINALWIDTH" val="2202.475"/>
  <p:tag name="LATEXADDIN" val="\documentclass{article}&#10;\usepackage{amsmath}&#10;\pagestyle{empty}&#10;\begin{document}&#10;&#10;\[&#10;f_W(x)=\sum_{i=1}^D (\sum_{k=0}^{kmax}\alpha \cos(2 \pi \beta^k (x_i+0.5))) \]\\&#10;\[&#10;-D \sum_{k=0}^{kmax} \alpha^k \cos(2 \pi \beta^k(0.5)),&#10;\]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.2302"/>
  <p:tag name="ORIGINALWIDTH" val="1469.816"/>
  <p:tag name="LATEXADDIN" val="\documentclass{article}&#10;\usepackage{amsmath}&#10;\pagestyle{empty}&#10;\begin{document}&#10;\mbox{\boldmath ${&#10; v_i^{t+1} =  v_i^t + (x_*^t-x_i^t)}$}*${f_i&#10;}$&#10;&#10;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.2302"/>
  <p:tag name="ORIGINALWIDTH" val="1020.622"/>
  <p:tag name="LATEXADDIN" val="\documentclass{article}&#10;\usepackage{amsmath}&#10;\pagestyle{empty}&#10;\begin{document}&#10;\mbox{\boldmath ${&#10; x_i^{t+1} =  &#10; x_i^{t} + v_i^{t+1}}$&#10;}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.2302"/>
  <p:tag name="ORIGINALWIDTH" val="1711.286"/>
  <p:tag name="LATEXADDIN" val="\documentclass{article}&#10;\usepackage{amsmath}&#10;\pagestyle{empty}&#10;\begin{document}&#10;&#10;\[&#10;\mbox{\boldmath $v_i^{t+1}=v_i^t+(x_i^t-x_{NR*})$}*f_i&#10;\]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958.005"/>
  <p:tag name="LATEXADDIN" val="\documentclass{article}&#10;\usepackage{amsmath}&#10;\pagestyle{empty}&#10;\begin{document}&#10;&#10;\[&#10;\mbox{\boldmath $ x_i^{t+1}$}= &#10;\begin{cases} &#10;\mbox{\boldmath $ x_i^t+v_i^{t+1}$} &amp; (if \ d_i &lt; NR)\\&#10;\mbox{\boldmath $ x_i^t$} &amp; (otherwise)&#10;\end{cases}&#10;\]&#10;&#10;\end{document}"/>
  <p:tag name="IGUANATEXSIZE" val="20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1087.364"/>
  <p:tag name="LATEXADDIN" val="\documentclass{article}&#10;\usepackage{amsmath}&#10;\pagestyle{empty}&#10;\begin{document}&#10;\[&#10;\lambda = \frac{1}{2}\sqrt{(x_{ub}-x_{lb})^2}&#10;\]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.7128"/>
  <p:tag name="ORIGINALWIDTH" val="452.9434"/>
  <p:tag name="LATEXADDIN" val="\documentclass{article}&#10;\usepackage{amsmath}&#10;\pagestyle{empty}&#10;\begin{document}&#10;\[&#10;\sigma = \frac{\lambda}{\sqrt[D]{q}}&#10;\]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.7128"/>
  <p:tag name="ORIGINALWIDTH" val="586.4267"/>
  <p:tag name="LATEXADDIN" val="\documentclass{article}&#10;\usepackage{amsmath}&#10;\pagestyle{empty}&#10;\begin{document}&#10;\[&#10;NR = \frac{\lambda}{\sqrt[D]{q}}&#10;\]&#10;&#10;\end{document}"/>
  <p:tag name="IGUANATEXSIZE" val="2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889.3888"/>
  <p:tag name="LATEXADDIN" val="\documentclass{article}&#10;\usepackage{amsmath}&#10;\pagestyle{empty}&#10;\begin{document}&#10;\[&#10;\mbox{\boldmath ${ x_{loc}=x_*}$}+ \epsilon A_i&#10;\]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69.9662"/>
  <p:tag name="LATEXADDIN" val="\documentclass{article}&#10;\usepackage{amsmath}&#10;\pagestyle{empty}&#10;\begin{document}&#10;&#10;endif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1079.115"/>
  <p:tag name="LATEXADDIN" val="\documentclass{article}&#10;\usepackage{amsmath}&#10;\pagestyle{empty}&#10;\begin{document}&#10;&#10;\[&#10;\mbox{\boldmath ${x_{loc}=x_{NR*}}$}+ \epsilon A_i^t&#10;\]&#10;&#10;\end{document}"/>
  <p:tag name="IGUANATEXSIZE" val="20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290.214"/>
  <p:tag name="LATEXADDIN" val="\documentclass{article}&#10;\usepackage{amsmath}&#10;\pagestyle{empty}&#10;\begin{document}&#10;&#10;\[&#10;\mbox{\boldmath ${x_{rnd}=x_{lb}+(x_{ub}-x_{lb})*rand[1, \ D]}$}&#10;\]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248.969"/>
  <p:tag name="LATEXADDIN" val="\documentclass{article}&#10;\usepackage{amsmath}&#10;\pagestyle{empty}&#10;\begin{document}&#10;&#10;\[&#10;\mbox{\boldmath ${x_{rnd}=x_{NR_{i*}}}$}+ rand(1,D,[-NR, NR])&#10;\]&#10;&#10;\end{document}"/>
  <p:tag name="IGUANATEXSIZE" val="20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7334"/>
  <p:tag name="ORIGINALWIDTH" val="3045.369"/>
  <p:tag name="LATEXADDIN" val="\documentclass{article}&#10;\usepackage{amsmath}&#10;\pagestyle{empty}&#10;\begin{document}&#10;&#10;if${ \ rand &lt; A_i^t \ \&amp; \&#10;min(F(\mbox{\boldmath ${x_i}$}), F(\mbox{\boldmath ${x_{loc}}$}), F(\mbox{\boldmath ${x_{rnd}}$})) &lt; F(\mbox{\boldmath ${x_{i*}}$})}$&#10;\end{document}"/>
  <p:tag name="IGUANATEXSIZE" val="20"/>
  <p:tag name="IGUANATEXCURSOR" val="2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69.9662"/>
  <p:tag name="LATEXADDIN" val="\documentclass{article}&#10;\usepackage{amsmath}&#10;\pagestyle{empty}&#10;\begin{document}&#10;&#10;endif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1267.342"/>
  <p:tag name="LATEXADDIN" val="\documentclass{article}&#10;\usepackage{amsmath}&#10;\pagestyle{empty}&#10;\begin{document}&#10;&#10;\[&#10;r_i^{t+1}=r_i^t[1-exp(- \gamma t)]&#10;\]&#10;&#10;\end{document}"/>
  <p:tag name="IGUANATEXSIZE" val="20"/>
  <p:tag name="IGUANATEXCURSOR" val="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632.171"/>
  <p:tag name="LATEXADDIN" val="\documentclass{article}&#10;\usepackage{amsmath}&#10;\pagestyle{empty}&#10;\begin{document}&#10;&#10;&#10;\[&#10;A_i^{t+1}=\alpha A_i^t&#10;\]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0.9524"/>
  <p:tag name="ORIGINALWIDTH" val="881.1398"/>
  <p:tag name="LATEXADDIN" val="\documentclass{article}&#10;\usepackage{amsmath}&#10;\pagestyle{empty}&#10;\begin{document}&#10;&#10;\[&#10;m_i=\sum_{j=1}^N sh(d_{ij})&#10;\]&#10;&#10;\end{document}"/>
  <p:tag name="IGUANATEXSIZE" val="20"/>
  <p:tag name="IGUANATEXCURSOR" val="1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632.9208"/>
  <p:tag name="LATEXADDIN" val="\documentclass{article}&#10;\usepackage{amsmath}&#10;\pagestyle{empty}&#10;\begin{document}&#10;&#10;\[&#10;\alpha = \gamma = 0.9&#10;\]&#10;&#10;\end{document}"/>
  <p:tag name="IGUANATEXSIZE" val="20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67.2291"/>
  <p:tag name="LATEXADDIN" val="\documentclass{article}&#10;\usepackage{amsmath}&#10;\pagestyle{empty}&#10;\begin{document}&#10;\mbox{\boldmath ${ x_{i*}}$}&#10;&#10;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421.072"/>
  <p:tag name="LATEXADDIN" val="\documentclass{article}&#10;\usepackage{amsmath}&#10;\pagestyle{empty}&#10;\begin{document}&#10;&#10;\[&#10; m_i^{dyn}= &#10;\begin{cases} &#10;\sigma &amp; ({\rm if} \ m_i &lt; \sigma)\\&#10; m_i &amp; ({\rm otherwise})&#10;\end{cases}&#10;\]&#10;&#10;\end{document}"/>
  <p:tag name="IGUANATEXSIZE" val="20"/>
  <p:tag name="IGUANATEXCURSOR" val="1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2040.495"/>
  <p:tag name="LATEXADDIN" val="\documentclass{article}&#10;\usepackage{amsmath}&#10;\pagestyle{empty}&#10;\begin{document}&#10;\[&#10;F_1(x_i)=- \sum_{i=1}^D \frac{x_i^2}{4000}- \prod_{i=1}^D  \cos{\frac{x_i}{\sqrt{i}}}+1.&#10;\]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0.2025"/>
  <p:tag name="ORIGINALWIDTH" val="2059.242"/>
  <p:tag name="LATEXADDIN" val="\documentclass{article}&#10;\usepackage{amsmath}&#10;\pagestyle{empty}&#10;\begin{document}&#10;\[&#10;F_2(x_i)=- \prod_{i=1}^D \sum_{j=1}^5 j \cos{[(j+1)x_i+j]}.&#10;\]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.4653"/>
  <p:tag name="ORIGINALWIDTH" val="3043.87"/>
  <p:tag name="LATEXADDIN" val="\documentclass{article}&#10;\usepackage{amsmath}&#10;\pagestyle{empty}&#10;\begin{document}&#10;&#10;\[ &#10;F_2(x_1,x_2)=(4-2.1x_1^2+ \frac{x_1^4}{3})x_1^2+x_1x_2+(-4+4x_2^2)x_2^2.&#10;\]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1998.5"/>
  <p:tag name="LATEXADDIN" val="\documentclass{article}&#10;\usepackage{amsmath}&#10;\pagestyle{empty}&#10;\begin{document}&#10;\[&#10;F_1(x_i)=\sum_{i=1}^D \frac{x_i^2}{4000} - \prod_{i=1}^D \cos(\frac{x_i}{\sqrt{i}})+1.&#10;\]&#10;&#10;\end{document}"/>
  <p:tag name="IGUANATEXSIZE" val="20"/>
  <p:tag name="IGUANATEXCURSOR" val="1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2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TM02900722[[fn=イオン ボードルーム]]</Template>
  <TotalTime>43026</TotalTime>
  <Words>1191</Words>
  <Application>Microsoft Office PowerPoint</Application>
  <PresentationFormat>画面に合わせる (4:3)</PresentationFormat>
  <Paragraphs>402</Paragraphs>
  <Slides>35</Slides>
  <Notes>12</Notes>
  <HiddenSlides>19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4</vt:i4>
      </vt:variant>
      <vt:variant>
        <vt:lpstr>スライド タイトル</vt:lpstr>
      </vt:variant>
      <vt:variant>
        <vt:i4>35</vt:i4>
      </vt:variant>
    </vt:vector>
  </HeadingPairs>
  <TitlesOfParts>
    <vt:vector size="48" baseType="lpstr">
      <vt:lpstr>Meiryo UI</vt:lpstr>
      <vt:lpstr>ＭＳ Ｐゴシック</vt:lpstr>
      <vt:lpstr>メイリオ</vt:lpstr>
      <vt:lpstr>游ゴシック</vt:lpstr>
      <vt:lpstr>Calibri</vt:lpstr>
      <vt:lpstr>Calibri Light</vt:lpstr>
      <vt:lpstr>Cambria Math</vt:lpstr>
      <vt:lpstr>Segoe UI</vt:lpstr>
      <vt:lpstr>Wingdings 2</vt:lpstr>
      <vt:lpstr>HDOfficeLightV0</vt:lpstr>
      <vt:lpstr>1_HDOfficeLightV0</vt:lpstr>
      <vt:lpstr>2_HDOfficeLightV0</vt:lpstr>
      <vt:lpstr>3_HDOfficeLightV0</vt:lpstr>
      <vt:lpstr>PowerPoint プレゼンテーション</vt:lpstr>
      <vt:lpstr>PowerPoint プレゼンテーション</vt:lpstr>
      <vt:lpstr>最適解のみ</vt:lpstr>
      <vt:lpstr>最適解のみ</vt:lpstr>
      <vt:lpstr>最適解+局所解</vt:lpstr>
      <vt:lpstr>最適解+局所解</vt:lpstr>
      <vt:lpstr>PowerPoint プレゼンテーション</vt:lpstr>
      <vt:lpstr>Dynamic Niche Radius</vt:lpstr>
      <vt:lpstr>BA vs DNRBA</vt:lpstr>
      <vt:lpstr>DNRBAの解分布</vt:lpstr>
      <vt:lpstr>解の発見数(30シード分)</vt:lpstr>
      <vt:lpstr>PowerPoint プレゼンテーション</vt:lpstr>
      <vt:lpstr>PowerPoint プレゼンテーション</vt:lpstr>
      <vt:lpstr>PowerPoint プレゼンテーション</vt:lpstr>
      <vt:lpstr>CECコンペ [X.Li, et al., 2013]</vt:lpstr>
      <vt:lpstr>問題設定</vt:lpstr>
      <vt:lpstr>問題設定</vt:lpstr>
      <vt:lpstr>Benchmark functions in CEC 2013</vt:lpstr>
      <vt:lpstr>Benchmark functions in CEC 2013</vt:lpstr>
      <vt:lpstr>Benchmark functions in CEC 2013</vt:lpstr>
      <vt:lpstr>Benchmark functions in CEC 2013</vt:lpstr>
      <vt:lpstr>Benchmark functions in CEC 2013</vt:lpstr>
      <vt:lpstr>Result of CEC ‘2015 on Niching Methods</vt:lpstr>
      <vt:lpstr>Result of CEC ‘2015 on Niching Methods</vt:lpstr>
      <vt:lpstr>Result of CEC ‘2015 on Niching Methods</vt:lpstr>
      <vt:lpstr>Result of CEC ‘2015 on Niching Methods</vt:lpstr>
      <vt:lpstr>Result of CEC ‘2015 on Niching Methods</vt:lpstr>
      <vt:lpstr>Result of CEC ‘2015 on Niching Methods</vt:lpstr>
      <vt:lpstr>ここから付録</vt:lpstr>
      <vt:lpstr>Bat Algorithm (BA)</vt:lpstr>
      <vt:lpstr>NRBAの改良点</vt:lpstr>
      <vt:lpstr>Bat Algorithm[Yang. X.S, 2010]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Hiroyuki Sato</dc:creator>
  <cp:lastModifiedBy>Iwase Takuya</cp:lastModifiedBy>
  <cp:revision>369</cp:revision>
  <cp:lastPrinted>2018-11-01T05:36:54Z</cp:lastPrinted>
  <dcterms:created xsi:type="dcterms:W3CDTF">2015-04-22T12:10:45Z</dcterms:created>
  <dcterms:modified xsi:type="dcterms:W3CDTF">2018-11-15T10:11:39Z</dcterms:modified>
</cp:coreProperties>
</file>